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61" r:id="rId3"/>
    <p:sldId id="257" r:id="rId4"/>
    <p:sldId id="264" r:id="rId5"/>
    <p:sldId id="262" r:id="rId6"/>
    <p:sldId id="258" r:id="rId7"/>
    <p:sldId id="263" r:id="rId8"/>
    <p:sldId id="259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30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260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BE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74"/>
    <p:restoredTop sz="69991"/>
  </p:normalViewPr>
  <p:slideViewPr>
    <p:cSldViewPr snapToGrid="0" snapToObjects="1">
      <p:cViewPr>
        <p:scale>
          <a:sx n="120" d="100"/>
          <a:sy n="120" d="100"/>
        </p:scale>
        <p:origin x="2672" y="45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C66305-F96E-6A4C-B719-078E0F40CFBF}" type="datetimeFigureOut">
              <a:rPr lang="en-US" smtClean="0"/>
              <a:t>8/13/17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B37611-915D-AB46-9D6E-84A325ED9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992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Relationship Id="rId3" Type="http://schemas.openxmlformats.org/officeDocument/2006/relationships/hyperlink" Target="https://developer.apple.com/documentation/healthkit/hkobjecttype" TargetMode="Externa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Relationship Id="rId3" Type="http://schemas.openxmlformats.org/officeDocument/2006/relationships/hyperlink" Target="https://developer.apple.com/documentation/healthkit/hkquantity" TargetMode="Externa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pple.com/documentation/healthkit/hkobjecttype" TargetMode="External"/><Relationship Id="rId4" Type="http://schemas.openxmlformats.org/officeDocument/2006/relationships/hyperlink" Target="https://developer.apple.com/documentation/healthkit/hkactivitysummary" TargetMode="External"/><Relationship Id="rId5" Type="http://schemas.openxmlformats.org/officeDocument/2006/relationships/hyperlink" Target="https://developer.apple.com/documentation/healthkit/hkobjecttype/1615319-activitysummarytype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Hello and Welcome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How is sounds</a:t>
            </a:r>
            <a:r>
              <a:rPr lang="en-US" baseline="0" dirty="0" smtClean="0"/>
              <a:t> in the back?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If playing along, pull down the app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928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Main interface to </a:t>
            </a:r>
            <a:r>
              <a:rPr lang="en-US" baseline="0" dirty="0" err="1" smtClean="0"/>
              <a:t>HealthKit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Check for support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Instantiate </a:t>
            </a:r>
            <a:r>
              <a:rPr lang="mr-IN" baseline="0" dirty="0" smtClean="0"/>
              <a:t>–</a:t>
            </a:r>
            <a:r>
              <a:rPr lang="en-US" baseline="0" dirty="0" smtClean="0"/>
              <a:t> Apple </a:t>
            </a:r>
            <a:r>
              <a:rPr lang="en-US" baseline="0" dirty="0" err="1" smtClean="0"/>
              <a:t>recomends</a:t>
            </a:r>
            <a:r>
              <a:rPr lang="en-US" baseline="0" dirty="0" smtClean="0"/>
              <a:t> one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Request granular authorization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261A7-1BAB-DF41-B5CE-8F32515FF05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082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Used to describe data type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Charactersics</a:t>
            </a:r>
            <a:r>
              <a:rPr lang="en-US" baseline="0" dirty="0" smtClean="0"/>
              <a:t> don’t change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Activity summary is the rings on Apple watch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Sample types have start, 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261A7-1BAB-DF41-B5CE-8F32515FF05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8483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dirty="0" err="1" smtClean="0">
                <a:effectLst/>
              </a:rPr>
              <a:t>HKCharacteristicType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class is a concrete subclass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HKObjectType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class.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HealthKit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uses characteristic types to represent data that does not typically change over time. Unlike the other object types, characteristic types cannot be used to create new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HealthKit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objects. Instead, users must enter and edit their characteristic data using the Health app. Characteristic types are used only when asking for permission to read data from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HealthKit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261A7-1BAB-DF41-B5CE-8F32515FF05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18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dirty="0" smtClean="0"/>
              <a:t>Examples:</a:t>
            </a:r>
          </a:p>
          <a:p>
            <a:r>
              <a:rPr lang="en-US" dirty="0" smtClean="0"/>
              <a:t>In Bed/Asleep/Awake</a:t>
            </a:r>
          </a:p>
          <a:p>
            <a:r>
              <a:rPr lang="en-US" dirty="0" smtClean="0"/>
              <a:t>120/80 Blood Pressure</a:t>
            </a:r>
          </a:p>
          <a:p>
            <a:r>
              <a:rPr lang="en-US" dirty="0" smtClean="0"/>
              <a:t>1,000 Steps between 7:45 and 9:00</a:t>
            </a:r>
          </a:p>
          <a:p>
            <a:r>
              <a:rPr lang="en-US" dirty="0" smtClean="0"/>
              <a:t>Basketball </a:t>
            </a:r>
            <a:r>
              <a:rPr lang="en-US" dirty="0" err="1" smtClean="0"/>
              <a:t>beteween</a:t>
            </a:r>
            <a:r>
              <a:rPr lang="en-US" dirty="0" smtClean="0"/>
              <a:t> 10:30 and 12:30</a:t>
            </a:r>
          </a:p>
          <a:p>
            <a:r>
              <a:rPr lang="en-US" dirty="0" smtClean="0"/>
              <a:t>Clinical Document Architecture (XML)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261A7-1BAB-DF41-B5CE-8F32515FF05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34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dirty="0" smtClean="0"/>
              <a:t> Type, Start, End</a:t>
            </a:r>
          </a:p>
          <a:p>
            <a:r>
              <a:rPr lang="en-US" dirty="0" smtClean="0"/>
              <a:t>Saved in </a:t>
            </a:r>
            <a:r>
              <a:rPr lang="en-US" dirty="0" err="1" smtClean="0"/>
              <a:t>HealthKitStore</a:t>
            </a:r>
            <a:endParaRPr lang="en-US" dirty="0" smtClean="0"/>
          </a:p>
          <a:p>
            <a:r>
              <a:rPr lang="en-US" dirty="0" err="1" smtClean="0"/>
              <a:t>HKQuantitySample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HKCategorySample</a:t>
            </a:r>
            <a:endParaRPr lang="en-US" dirty="0" smtClean="0"/>
          </a:p>
          <a:p>
            <a:r>
              <a:rPr lang="en-US" dirty="0" err="1" smtClean="0"/>
              <a:t>HKDocumentSample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261A7-1BAB-DF41-B5CE-8F32515FF05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53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unit class supports most standard SI units (meters, seconds, and grams), SI units with prefixes (centimeters, milliseconds and kilograms) and equivalent non-SI units (feet, minutes, and pounds).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HealthKit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also supports creating complex units by mathematically combining existing units.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use units when working with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HealthKit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quantities. Quantities store both the value (as a double data type) and its corresponding unit. You can then request the value from the quantity in any compatible units. For more information on working with quantities, see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HKQuantity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www.natashatherobot.com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healthkit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-units/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261A7-1BAB-DF41-B5CE-8F32515FF05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054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HealthKit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 quantity objects to store numerical data. Quantities store a value for a given unit. You can request the value in any compatible units. For example, if you can create a length property in feet, you can then request the value in meters. The quantity object automatically converts its value to the requested units, as needed.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261A7-1BAB-DF41-B5CE-8F32515FF05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977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177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dirty="0" err="1" smtClean="0">
                <a:effectLst/>
              </a:rPr>
              <a:t>HKActivitySummaryType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class is a concrete subclass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HKObjectType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class. Use activity summary type objects when requesting permission to read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HKActivitySummary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objects from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HealthKit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store. To create an activity summary type, use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activitySummaryType()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convenience method.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261A7-1BAB-DF41-B5CE-8F32515FF05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856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HKAnchoredObjectQuery</a:t>
            </a:r>
            <a:r>
              <a:rPr lang="en-US" dirty="0" smtClean="0"/>
              <a:t> - Get only  </a:t>
            </a:r>
            <a:r>
              <a:rPr lang="en-US" b="1" dirty="0" smtClean="0"/>
              <a:t>new samples</a:t>
            </a:r>
          </a:p>
          <a:p>
            <a:r>
              <a:rPr lang="en-US" dirty="0" err="1" smtClean="0"/>
              <a:t>HKCorrelationQuery</a:t>
            </a:r>
            <a:r>
              <a:rPr lang="en-US" dirty="0" smtClean="0"/>
              <a:t> - Query </a:t>
            </a:r>
            <a:r>
              <a:rPr lang="en-US" b="1" dirty="0" smtClean="0"/>
              <a:t>correlated samples</a:t>
            </a:r>
          </a:p>
          <a:p>
            <a:r>
              <a:rPr lang="en-US" dirty="0" err="1" smtClean="0"/>
              <a:t>HKObserverQuery</a:t>
            </a:r>
            <a:r>
              <a:rPr lang="en-US" dirty="0" smtClean="0"/>
              <a:t> - </a:t>
            </a:r>
            <a:r>
              <a:rPr lang="en-US" b="1" dirty="0" smtClean="0"/>
              <a:t>Callback </a:t>
            </a:r>
            <a:r>
              <a:rPr lang="en-US" dirty="0" smtClean="0"/>
              <a:t>for </a:t>
            </a:r>
            <a:r>
              <a:rPr lang="en-US" b="1" dirty="0" smtClean="0"/>
              <a:t>new samples </a:t>
            </a:r>
            <a:r>
              <a:rPr lang="mr-IN" dirty="0" smtClean="0"/>
              <a:t>–</a:t>
            </a:r>
            <a:r>
              <a:rPr lang="en-US" dirty="0" smtClean="0"/>
              <a:t> also in background</a:t>
            </a:r>
          </a:p>
          <a:p>
            <a:r>
              <a:rPr lang="en-US" dirty="0" err="1" smtClean="0"/>
              <a:t>HKSampleQuery</a:t>
            </a:r>
            <a:r>
              <a:rPr lang="en-US" dirty="0" smtClean="0"/>
              <a:t> - Query for </a:t>
            </a:r>
            <a:r>
              <a:rPr lang="en-US" b="1" dirty="0" smtClean="0"/>
              <a:t>sample data</a:t>
            </a:r>
          </a:p>
          <a:p>
            <a:r>
              <a:rPr lang="en-US" dirty="0" err="1" smtClean="0"/>
              <a:t>HKSourceQuery</a:t>
            </a:r>
            <a:r>
              <a:rPr lang="en-US" dirty="0" smtClean="0"/>
              <a:t> - Sources (</a:t>
            </a:r>
            <a:r>
              <a:rPr lang="en-US" b="1" dirty="0" smtClean="0"/>
              <a:t>apps and devices</a:t>
            </a:r>
            <a:r>
              <a:rPr lang="en-US" dirty="0" smtClean="0"/>
              <a:t>) of sample type</a:t>
            </a:r>
          </a:p>
          <a:p>
            <a:r>
              <a:rPr lang="en-US" dirty="0" err="1" smtClean="0"/>
              <a:t>HKStatisticsQuery</a:t>
            </a:r>
            <a:r>
              <a:rPr lang="en-US" dirty="0" smtClean="0"/>
              <a:t> - </a:t>
            </a:r>
            <a:r>
              <a:rPr lang="en-US" b="1" dirty="0" smtClean="0"/>
              <a:t>Aggregating </a:t>
            </a:r>
            <a:r>
              <a:rPr lang="en-US" dirty="0" smtClean="0"/>
              <a:t>(</a:t>
            </a:r>
            <a:r>
              <a:rPr lang="en-US" dirty="0" err="1" smtClean="0"/>
              <a:t>avg</a:t>
            </a:r>
            <a:r>
              <a:rPr lang="en-US" dirty="0" smtClean="0"/>
              <a:t>/min/max/sum) of sample type</a:t>
            </a:r>
          </a:p>
          <a:p>
            <a:r>
              <a:rPr lang="en-US" dirty="0" err="1" smtClean="0"/>
              <a:t>HKStatisticsCollectionQuery</a:t>
            </a:r>
            <a:r>
              <a:rPr lang="en-US" dirty="0" smtClean="0"/>
              <a:t> - Aggregations with </a:t>
            </a:r>
            <a:r>
              <a:rPr lang="en-US" b="1" dirty="0" smtClean="0"/>
              <a:t>time interval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261A7-1BAB-DF41-B5CE-8F32515FF05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257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Igor Kantor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Work</a:t>
            </a:r>
            <a:r>
              <a:rPr lang="en-US" baseline="0" dirty="0" smtClean="0"/>
              <a:t> at DaVita, Mobile Community of Excellence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Patient Engagement and other apps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Certification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Denver for 4 years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46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811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developer.apple.com</a:t>
            </a:r>
            <a:r>
              <a:rPr lang="en-US" dirty="0" smtClean="0"/>
              <a:t>/documentation/</a:t>
            </a:r>
            <a:r>
              <a:rPr lang="en-US" dirty="0" err="1" smtClean="0"/>
              <a:t>healthkit</a:t>
            </a:r>
            <a:r>
              <a:rPr lang="en-US" dirty="0" smtClean="0"/>
              <a:t>/</a:t>
            </a:r>
            <a:r>
              <a:rPr lang="en-US" dirty="0" err="1" smtClean="0"/>
              <a:t>hkstatisticscollectionquery</a:t>
            </a:r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developer.apple.com</a:t>
            </a:r>
            <a:r>
              <a:rPr lang="en-US" dirty="0" smtClean="0"/>
              <a:t>/documentation/</a:t>
            </a:r>
            <a:r>
              <a:rPr lang="en-US" dirty="0" err="1" smtClean="0"/>
              <a:t>healthkit</a:t>
            </a:r>
            <a:r>
              <a:rPr lang="en-US" dirty="0" smtClean="0"/>
              <a:t>/</a:t>
            </a:r>
            <a:r>
              <a:rPr lang="en-US" dirty="0" err="1" smtClean="0"/>
              <a:t>hkstatisticsquery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261A7-1BAB-DF41-B5CE-8F32515FF05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552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261A7-1BAB-DF41-B5CE-8F32515FF05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8201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HealthKitAdapter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92F1C-AB88-8744-917D-D286EE9E61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9028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</a:t>
            </a:r>
            <a:r>
              <a:rPr lang="en-US" baseline="0" dirty="0" smtClean="0"/>
              <a:t> still not set, check health app, profile icon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Extra slide for Health 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92F1C-AB88-8744-917D-D286EE9E61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0597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</a:t>
            </a:r>
            <a:r>
              <a:rPr lang="en-US" baseline="0" dirty="0" smtClean="0"/>
              <a:t> still not set, check health app, profile icon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Extra slide for Health 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92F1C-AB88-8744-917D-D286EE9E61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714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Metadata can only contain string, date or number. So</a:t>
            </a:r>
            <a:r>
              <a:rPr lang="en-US" baseline="0" dirty="0" smtClean="0"/>
              <a:t> only serializing coordinates from </a:t>
            </a:r>
            <a:r>
              <a:rPr lang="en-US" baseline="0" dirty="0" err="1" smtClean="0"/>
              <a:t>CLLocation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92F1C-AB88-8744-917D-D286EE9E61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112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Default location is Bay Area, if you want to use</a:t>
            </a:r>
            <a:r>
              <a:rPr lang="en-US" baseline="0" dirty="0" smtClean="0"/>
              <a:t> simulator, pick </a:t>
            </a:r>
            <a:r>
              <a:rPr lang="en-US" baseline="0" dirty="0" err="1" smtClean="0"/>
              <a:t>denver</a:t>
            </a:r>
            <a:r>
              <a:rPr lang="en-US" baseline="0" dirty="0" smtClean="0"/>
              <a:t> from list</a:t>
            </a:r>
          </a:p>
          <a:p>
            <a:r>
              <a:rPr lang="en-US" baseline="0" dirty="0" smtClean="0"/>
              <a:t>On device, should be more scattered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92F1C-AB88-8744-917D-D286EE9E61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9133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92F1C-AB88-8744-917D-D286EE9E61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964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Was easy to work with</a:t>
            </a:r>
          </a:p>
          <a:p>
            <a:endParaRPr lang="en-US" dirty="0" smtClean="0"/>
          </a:p>
          <a:p>
            <a:r>
              <a:rPr lang="en-US" dirty="0" smtClean="0"/>
              <a:t>Research kit also has bar charts</a:t>
            </a:r>
          </a:p>
          <a:p>
            <a:endParaRPr lang="en-US" dirty="0" smtClean="0"/>
          </a:p>
          <a:p>
            <a:r>
              <a:rPr lang="en-US" dirty="0" smtClean="0"/>
              <a:t>If</a:t>
            </a:r>
            <a:r>
              <a:rPr lang="en-US" baseline="0" dirty="0" smtClean="0"/>
              <a:t> we don</a:t>
            </a:r>
            <a:r>
              <a:rPr lang="mr-IN" baseline="0" dirty="0" smtClean="0"/>
              <a:t>’</a:t>
            </a:r>
            <a:r>
              <a:rPr lang="en-US" baseline="0" dirty="0" smtClean="0"/>
              <a:t>t’ care about the class names, just leave them out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Trim out the status bar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92F1C-AB88-8744-917D-D286EE9E61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062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We</a:t>
            </a:r>
            <a:r>
              <a:rPr lang="en-US" baseline="0" dirty="0" smtClean="0"/>
              <a:t> are in Colorado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Beautiful </a:t>
            </a:r>
            <a:r>
              <a:rPr lang="en-US" baseline="0" dirty="0" smtClean="0"/>
              <a:t>mountains, check them out if you have time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575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GPX with mountain drive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92F1C-AB88-8744-917D-D286EE9E612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932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Open </a:t>
            </a:r>
            <a:r>
              <a:rPr lang="en-US" dirty="0" err="1" smtClean="0"/>
              <a:t>AsthmaBuddy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Real device or simulator with GPX?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92F1C-AB88-8744-917D-D286EE9E612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7374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passed in 1996, and among other things, outlines the requirements for the management of, storage and transmission of protected health information (PHI) in both physical and digital 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78664-4718-B443-A92E-23547F3E4C6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963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Covered Entities Include:</a:t>
            </a:r>
          </a:p>
          <a:p>
            <a:pPr lvl="1"/>
            <a:r>
              <a:rPr lang="en-US" dirty="0" smtClean="0"/>
              <a:t>Doctor’s office, dental offices, clinics, psychologists,</a:t>
            </a:r>
          </a:p>
          <a:p>
            <a:pPr lvl="1"/>
            <a:r>
              <a:rPr lang="en-US" dirty="0" smtClean="0"/>
              <a:t>Nursing home, pharmacy, hospital or home healthcare agency</a:t>
            </a:r>
          </a:p>
          <a:p>
            <a:pPr lvl="1"/>
            <a:r>
              <a:rPr lang="en-US" dirty="0" smtClean="0"/>
              <a:t>Health plans, insurance companies, HMOs</a:t>
            </a:r>
          </a:p>
          <a:p>
            <a:pPr lvl="1"/>
            <a:r>
              <a:rPr lang="en-US" dirty="0" smtClean="0"/>
              <a:t>Government programs that pay for healthcare</a:t>
            </a:r>
          </a:p>
          <a:p>
            <a:pPr lvl="1"/>
            <a:r>
              <a:rPr lang="en-US" dirty="0" smtClean="0"/>
              <a:t>Health clearing houses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78664-4718-B443-A92E-23547F3E4C6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582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 can pay these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78664-4718-B443-A92E-23547F3E4C6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163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Hosting</a:t>
            </a:r>
          </a:p>
          <a:p>
            <a:r>
              <a:rPr lang="en-US" dirty="0" smtClean="0"/>
              <a:t>Network and application security </a:t>
            </a:r>
          </a:p>
          <a:p>
            <a:r>
              <a:rPr lang="en-US" dirty="0" smtClean="0"/>
              <a:t>High-Availability and Redundancy</a:t>
            </a:r>
          </a:p>
          <a:p>
            <a:r>
              <a:rPr lang="en-US" dirty="0" smtClean="0"/>
              <a:t>PaaS</a:t>
            </a:r>
          </a:p>
          <a:p>
            <a:pPr lvl="1"/>
            <a:r>
              <a:rPr lang="en-US" dirty="0" err="1" smtClean="0"/>
              <a:t>TrueValut</a:t>
            </a:r>
            <a:endParaRPr lang="en-US" dirty="0" smtClean="0"/>
          </a:p>
          <a:p>
            <a:pPr lvl="1"/>
            <a:r>
              <a:rPr lang="en-US" dirty="0" smtClean="0"/>
              <a:t>AWS?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78664-4718-B443-A92E-23547F3E4C6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60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Gold rush played a part in getting people here starting in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1859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76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TB was top killer</a:t>
            </a:r>
            <a:r>
              <a:rPr lang="en-US" baseline="0" dirty="0" smtClean="0"/>
              <a:t> of Americans in late 1800s and early 1900s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 smtClean="0"/>
              <a:t>No</a:t>
            </a:r>
            <a:r>
              <a:rPr lang="en-US" baseline="0" dirty="0" smtClean="0"/>
              <a:t> cure at the time, so healthcare providers urged people to head out of cities to places like Colorado </a:t>
            </a:r>
          </a:p>
          <a:p>
            <a:pPr marL="171450" indent="-171450">
              <a:buFontTx/>
              <a:buChar char="-"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1880s and 1890s, it is estimated that one-third of the people living in Colorado Springs had tuberculosis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one estimate, 60 percent of the state’s population in 1925 came to Colorado because of TB. 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Fortunately</a:t>
            </a:r>
            <a:r>
              <a:rPr lang="en-US" baseline="0" dirty="0" smtClean="0"/>
              <a:t> a cure was developed during WW II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652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Fortunately</a:t>
            </a:r>
            <a:r>
              <a:rPr lang="en-US" baseline="0" dirty="0" smtClean="0"/>
              <a:t> we have come a long way in both treatment of disease and wellness monitoring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Apple introduced </a:t>
            </a:r>
            <a:r>
              <a:rPr lang="en-US" baseline="0" dirty="0" err="1" smtClean="0"/>
              <a:t>HealthKit</a:t>
            </a:r>
            <a:r>
              <a:rPr lang="en-US" baseline="0" dirty="0" smtClean="0"/>
              <a:t> in 2014 with iOS 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845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Data store and set of service</a:t>
            </a:r>
            <a:r>
              <a:rPr lang="en-US" baseline="0" dirty="0" smtClean="0"/>
              <a:t>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On device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Protected behind Apple’s authorization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Allows for broad range of apps and devices to share/update data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261A7-1BAB-DF41-B5CE-8F32515FF0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6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B37611-915D-AB46-9D6E-84A325ED9A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454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r>
              <a:rPr lang="en-US" baseline="0" dirty="0" smtClean="0"/>
              <a:t> Nice use of generic types</a:t>
            </a:r>
          </a:p>
          <a:p>
            <a:r>
              <a:rPr lang="en-US" baseline="0" dirty="0" smtClean="0"/>
              <a:t>- Represent variety of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261A7-1BAB-DF41-B5CE-8F32515FF05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865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933BC-09A1-7848-82E4-7633B2C6ADE8}" type="datetime1">
              <a:rPr lang="en-US" smtClean="0"/>
              <a:t>8/13/17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360iDev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07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339E9-BED1-4440-83F9-89F26496FFF2}" type="datetime1">
              <a:rPr lang="en-US" smtClean="0"/>
              <a:t>8/13/17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360iDev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474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8274-270A-364D-8BEB-47304777A092}" type="datetime1">
              <a:rPr lang="en-US" smtClean="0"/>
              <a:t>8/13/17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360iDev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929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5D60E-9C9F-9443-9766-2F65EC60E1C2}" type="datetime1">
              <a:rPr lang="en-US" smtClean="0"/>
              <a:t>8/13/17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360iDev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471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2AE6-B96F-484D-ADF6-BE3DAACFFD8E}" type="datetime1">
              <a:rPr lang="en-US" smtClean="0"/>
              <a:t>8/13/17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360iDev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56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8FCB8-572C-FA47-ACF9-0F9AD6F587B0}" type="datetime1">
              <a:rPr lang="en-US" smtClean="0"/>
              <a:t>8/13/17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360iDev 2017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567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DF5D6-7443-7042-99C7-E3FA9A7D8413}" type="datetime1">
              <a:rPr lang="en-US" smtClean="0"/>
              <a:t>8/13/17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360iDev 2017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408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9900F-FECF-2344-99EE-E6E782A4DD8C}" type="datetime1">
              <a:rPr lang="en-US" smtClean="0"/>
              <a:t>8/13/17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360iDev 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62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4544-08B0-3D48-9D89-323D3D8E814B}" type="datetime1">
              <a:rPr lang="en-US" smtClean="0"/>
              <a:t>8/13/17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360iDev 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671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15E0-187D-3647-9180-00176B399707}" type="datetime1">
              <a:rPr lang="en-US" smtClean="0"/>
              <a:t>8/13/17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360iDev 2017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215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A0034-4821-624C-8F07-8E52B2D89619}" type="datetime1">
              <a:rPr lang="en-US" smtClean="0"/>
              <a:t>8/13/17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360iDev 2017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5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5982F-3A85-D942-80B9-CA0AF83FB5F5}" type="datetime1">
              <a:rPr lang="en-US" smtClean="0"/>
              <a:t>8/13/17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b-NO" smtClean="0"/>
              <a:t>360iDev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74B9EF-6F76-0343-9449-ADE52C30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23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careers.davita.com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Are You Fit for </a:t>
            </a:r>
            <a:r>
              <a:rPr lang="en-US" dirty="0" err="1" smtClean="0"/>
              <a:t>HealthKit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778884"/>
          </a:xfrm>
        </p:spPr>
        <p:txBody>
          <a:bodyPr>
            <a:normAutofit/>
          </a:bodyPr>
          <a:lstStyle/>
          <a:p>
            <a:r>
              <a:rPr lang="en-US" dirty="0" smtClean="0"/>
              <a:t>Igor Kantor</a:t>
            </a:r>
          </a:p>
          <a:p>
            <a:r>
              <a:rPr lang="en-US" dirty="0" smtClean="0"/>
              <a:t>360iDev 2017</a:t>
            </a:r>
          </a:p>
          <a:p>
            <a:endParaRPr lang="en-US" dirty="0" smtClean="0"/>
          </a:p>
          <a:p>
            <a:r>
              <a:rPr lang="en-US" b="1" dirty="0" smtClean="0"/>
              <a:t>Demo App:</a:t>
            </a:r>
          </a:p>
          <a:p>
            <a:r>
              <a:rPr lang="en-US" b="1" dirty="0" smtClean="0"/>
              <a:t>https</a:t>
            </a:r>
            <a:r>
              <a:rPr lang="en-US" b="1" dirty="0"/>
              <a:t>://</a:t>
            </a:r>
            <a:r>
              <a:rPr lang="en-US" b="1" dirty="0" err="1" smtClean="0"/>
              <a:t>github.com</a:t>
            </a:r>
            <a:r>
              <a:rPr lang="en-US" b="1" dirty="0" smtClean="0"/>
              <a:t>/</a:t>
            </a:r>
            <a:r>
              <a:rPr lang="en-US" b="1" dirty="0" err="1" smtClean="0"/>
              <a:t>Iiiggs</a:t>
            </a:r>
            <a:r>
              <a:rPr lang="en-US" b="1" dirty="0" smtClean="0"/>
              <a:t>/</a:t>
            </a:r>
            <a:r>
              <a:rPr lang="en-US" b="1" dirty="0" err="1" smtClean="0"/>
              <a:t>AsthmaBuddy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56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10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1999" cy="606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3600" dirty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en-US" sz="3600" b="1" dirty="0" err="1">
                <a:solidFill>
                  <a:srgbClr val="1E9421"/>
                </a:solidFill>
                <a:latin typeface="Menlo" charset="0"/>
              </a:rPr>
              <a:t>HKHealthStore</a:t>
            </a:r>
            <a:endParaRPr lang="en-US" sz="3600" b="1" dirty="0">
              <a:solidFill>
                <a:srgbClr val="1E9421"/>
              </a:solidFill>
              <a:latin typeface="Menl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800" dirty="0">
                <a:solidFill>
                  <a:srgbClr val="C42275"/>
                </a:solidFill>
                <a:latin typeface="Menlo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(</a:t>
            </a:r>
            <a:r>
              <a:rPr lang="en-US" sz="2800" dirty="0" err="1">
                <a:solidFill>
                  <a:srgbClr val="6122AE"/>
                </a:solidFill>
                <a:latin typeface="Menlo" charset="0"/>
              </a:rPr>
              <a:t>HKHealthStore</a:t>
            </a: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800" b="1" dirty="0" err="1">
                <a:solidFill>
                  <a:srgbClr val="3E1E81"/>
                </a:solidFill>
                <a:latin typeface="Menlo" charset="0"/>
              </a:rPr>
              <a:t>isHealthDataAvailable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()) {</a:t>
            </a:r>
            <a:endParaRPr lang="en-US" sz="2800" dirty="0">
              <a:solidFill>
                <a:srgbClr val="3E1E81"/>
              </a:solidFill>
              <a:latin typeface="Menlo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Menlo" charset="0"/>
              </a:rPr>
              <a:t>    </a:t>
            </a:r>
          </a:p>
          <a:p>
            <a:r>
              <a:rPr lang="en-US" sz="28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8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healthStore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800" b="1" dirty="0" err="1">
                <a:solidFill>
                  <a:srgbClr val="6122AE"/>
                </a:solidFill>
                <a:latin typeface="Menlo" charset="0"/>
              </a:rPr>
              <a:t>HKHealthStore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r>
              <a:rPr lang="en-US" sz="2800" dirty="0">
                <a:solidFill>
                  <a:srgbClr val="000000"/>
                </a:solidFill>
                <a:latin typeface="Menlo" charset="0"/>
              </a:rPr>
              <a:t>    </a:t>
            </a:r>
          </a:p>
          <a:p>
            <a:r>
              <a:rPr lang="en-US" sz="28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healthStore.</a:t>
            </a:r>
            <a:r>
              <a:rPr lang="en-US" sz="2800" b="1" dirty="0" err="1">
                <a:solidFill>
                  <a:srgbClr val="3E1E81"/>
                </a:solidFill>
                <a:latin typeface="Menlo" charset="0"/>
              </a:rPr>
              <a:t>requestAuthorization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(</a:t>
            </a:r>
            <a:endParaRPr lang="en-US" sz="2800" dirty="0">
              <a:solidFill>
                <a:srgbClr val="3E1E81"/>
              </a:solidFill>
              <a:latin typeface="Menlo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Menlo" charset="0"/>
              </a:rPr>
              <a:t>        </a:t>
            </a: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toShare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800" dirty="0">
                <a:solidFill>
                  <a:srgbClr val="539AA4"/>
                </a:solidFill>
                <a:latin typeface="Menlo" charset="0"/>
              </a:rPr>
              <a:t>types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800" dirty="0">
                <a:solidFill>
                  <a:srgbClr val="000000"/>
                </a:solidFill>
                <a:latin typeface="Menlo" charset="0"/>
              </a:rPr>
              <a:t>        read: </a:t>
            </a:r>
            <a:r>
              <a:rPr lang="en-US" sz="2800" dirty="0">
                <a:solidFill>
                  <a:srgbClr val="539AA4"/>
                </a:solidFill>
                <a:latin typeface="Menlo" charset="0"/>
              </a:rPr>
              <a:t>types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sz="2800" dirty="0">
                <a:solidFill>
                  <a:srgbClr val="000000"/>
                </a:solidFill>
                <a:latin typeface="Menlo" charset="0"/>
              </a:rPr>
              <a:t>        {</a:t>
            </a:r>
            <a:r>
              <a:rPr lang="en-US" sz="2800" dirty="0">
                <a:solidFill>
                  <a:srgbClr val="C42275"/>
                </a:solidFill>
                <a:latin typeface="Menlo" charset="0"/>
              </a:rPr>
              <a:t>_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sz="2800" dirty="0">
                <a:solidFill>
                  <a:srgbClr val="C42275"/>
                </a:solidFill>
                <a:latin typeface="Menlo" charset="0"/>
              </a:rPr>
              <a:t>_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800" dirty="0">
                <a:solidFill>
                  <a:srgbClr val="C42275"/>
                </a:solidFill>
                <a:latin typeface="Menlo" charset="0"/>
              </a:rPr>
              <a:t>in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800" dirty="0">
                <a:solidFill>
                  <a:srgbClr val="3E1E81"/>
                </a:solidFill>
                <a:latin typeface="Menlo" charset="0"/>
              </a:rPr>
              <a:t>print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2800" dirty="0">
                <a:solidFill>
                  <a:srgbClr val="C81B13"/>
                </a:solidFill>
                <a:latin typeface="Menlo" charset="0"/>
              </a:rPr>
              <a:t>"check response"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)}</a:t>
            </a:r>
            <a:endParaRPr lang="en-US" sz="2800" dirty="0">
              <a:solidFill>
                <a:srgbClr val="C81B13"/>
              </a:solidFill>
              <a:latin typeface="Menlo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Menlo" charset="0"/>
              </a:rPr>
              <a:t>    </a:t>
            </a:r>
          </a:p>
          <a:p>
            <a:r>
              <a:rPr lang="en-US" sz="2800" dirty="0">
                <a:solidFill>
                  <a:srgbClr val="000000"/>
                </a:solidFill>
                <a:latin typeface="Menlo" charset="0"/>
              </a:rPr>
              <a:t>}</a:t>
            </a:r>
            <a:endParaRPr lang="en-US" sz="280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53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11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 smtClean="0">
              <a:solidFill>
                <a:srgbClr val="1E9421"/>
              </a:solidFill>
              <a:latin typeface="Menlo" charset="0"/>
            </a:endParaRPr>
          </a:p>
          <a:p>
            <a:r>
              <a:rPr lang="en-US" sz="3600" dirty="0" smtClean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en-US" sz="3600" b="1" dirty="0" err="1" smtClean="0">
                <a:solidFill>
                  <a:srgbClr val="1E9421"/>
                </a:solidFill>
                <a:latin typeface="Menlo" charset="0"/>
              </a:rPr>
              <a:t>HKObjectType</a:t>
            </a:r>
            <a:r>
              <a:rPr lang="en-US" sz="3600" dirty="0" smtClean="0">
                <a:solidFill>
                  <a:srgbClr val="1E9421"/>
                </a:solidFill>
                <a:latin typeface="Menlo" charset="0"/>
              </a:rPr>
              <a:t> </a:t>
            </a: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dobType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HKObjectType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characteristicType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forIdentifier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 smtClean="0">
                <a:solidFill>
                  <a:srgbClr val="703DAA"/>
                </a:solidFill>
                <a:latin typeface="Menlo" charset="0"/>
              </a:rPr>
              <a:t>HKCharacteristicTypeIdentifier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 smtClean="0">
                <a:solidFill>
                  <a:srgbClr val="703DAA"/>
                </a:solidFill>
                <a:latin typeface="Menlo" charset="0"/>
              </a:rPr>
              <a:t>dateOfBirth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>
              <a:solidFill>
                <a:srgbClr val="703DAA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activitySummaryType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HKObjectType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activitySummaryType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inhalerUsageType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HKObjectType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quantityType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forIdentifier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703DAA"/>
                </a:solidFill>
                <a:latin typeface="Menlo" charset="0"/>
              </a:rPr>
              <a:t>HKQuantityTypeIdentifier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>
                <a:solidFill>
                  <a:srgbClr val="703DAA"/>
                </a:solidFill>
                <a:latin typeface="Menlo" charset="0"/>
              </a:rPr>
              <a:t>inhalerUsage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>
              <a:solidFill>
                <a:srgbClr val="703DAA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44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12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 smtClean="0">
              <a:solidFill>
                <a:srgbClr val="1E9421"/>
              </a:solidFill>
              <a:latin typeface="Menlo" charset="0"/>
            </a:endParaRPr>
          </a:p>
          <a:p>
            <a:r>
              <a:rPr lang="en-US" sz="3600" dirty="0" smtClean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en-US" sz="3600" b="1" dirty="0" err="1">
                <a:solidFill>
                  <a:srgbClr val="1E9421"/>
                </a:solidFill>
                <a:latin typeface="Menlo" charset="0"/>
              </a:rPr>
              <a:t>HKCharacteristicType</a:t>
            </a:r>
            <a:endParaRPr lang="en-US" sz="3600" b="1" dirty="0">
              <a:solidFill>
                <a:srgbClr val="1E9421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genderType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HKObjectType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 smtClean="0">
                <a:solidFill>
                  <a:srgbClr val="3E1E81"/>
                </a:solidFill>
                <a:latin typeface="Menlo" charset="0"/>
              </a:rPr>
              <a:t>characteristicType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forIdentifier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 smtClean="0">
                <a:solidFill>
                  <a:srgbClr val="703DAA"/>
                </a:solidFill>
                <a:latin typeface="Menlo" charset="0"/>
              </a:rPr>
              <a:t>HKCharacteristicTypeIdentifier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 smtClean="0">
                <a:solidFill>
                  <a:srgbClr val="703DAA"/>
                </a:solidFill>
                <a:latin typeface="Menlo" charset="0"/>
              </a:rPr>
              <a:t>biologicalSex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 smtClean="0">
              <a:solidFill>
                <a:srgbClr val="703DAA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bloodType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HKObjectType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characteristicType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forIdentifier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>
                <a:solidFill>
                  <a:srgbClr val="703DAA"/>
                </a:solidFill>
                <a:latin typeface="Menlo" charset="0"/>
              </a:rPr>
              <a:t>HKCharacteristicTypeIdentifier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703DAA"/>
                </a:solidFill>
                <a:latin typeface="Menlo" charset="0"/>
              </a:rPr>
              <a:t>bloodType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>
              <a:solidFill>
                <a:srgbClr val="703DAA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dobType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HKObjectType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 smtClean="0">
                <a:solidFill>
                  <a:srgbClr val="3E1E81"/>
                </a:solidFill>
                <a:latin typeface="Menlo" charset="0"/>
              </a:rPr>
              <a:t>characteristicType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forIdentifier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 smtClean="0">
                <a:solidFill>
                  <a:srgbClr val="703DAA"/>
                </a:solidFill>
                <a:latin typeface="Menlo" charset="0"/>
              </a:rPr>
              <a:t>HKCharacteristicTypeIdentifier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 smtClean="0">
                <a:solidFill>
                  <a:srgbClr val="703DAA"/>
                </a:solidFill>
                <a:latin typeface="Menlo" charset="0"/>
              </a:rPr>
              <a:t>dateOfBirth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>
              <a:solidFill>
                <a:srgbClr val="703DAA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5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268132" y="1825625"/>
            <a:ext cx="66035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13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-9346"/>
            <a:ext cx="121920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3600" dirty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en-US" sz="3600" b="1" dirty="0" err="1">
                <a:solidFill>
                  <a:srgbClr val="1E9421"/>
                </a:solidFill>
                <a:latin typeface="Menlo" charset="0"/>
              </a:rPr>
              <a:t>HKSampleType</a:t>
            </a:r>
            <a:endParaRPr lang="en-US" sz="3600" b="1" dirty="0">
              <a:solidFill>
                <a:srgbClr val="1E9421"/>
              </a:solidFill>
              <a:latin typeface="Menl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categoryType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HKObjectType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categoryType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forIdentifier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>
                <a:solidFill>
                  <a:srgbClr val="703DAA"/>
                </a:solidFill>
                <a:latin typeface="Menlo" charset="0"/>
              </a:rPr>
              <a:t>HKCategoryTypeIdentifier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703DAA"/>
                </a:solidFill>
                <a:latin typeface="Menlo" charset="0"/>
              </a:rPr>
              <a:t>sleepAnalysis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>
              <a:solidFill>
                <a:srgbClr val="703DAA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correlationType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HKObjectType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correlationType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forIdentifier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>
                <a:solidFill>
                  <a:srgbClr val="703DAA"/>
                </a:solidFill>
                <a:latin typeface="Menlo" charset="0"/>
              </a:rPr>
              <a:t>HKCorrelationTypeIdentifier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703DAA"/>
                </a:solidFill>
                <a:latin typeface="Menlo" charset="0"/>
              </a:rPr>
              <a:t>bloodPressure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>
              <a:solidFill>
                <a:srgbClr val="703DAA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quantityType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HKObjectType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quantityType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forIdentifier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>
                <a:solidFill>
                  <a:srgbClr val="703DAA"/>
                </a:solidFill>
                <a:latin typeface="Menlo" charset="0"/>
              </a:rPr>
              <a:t>HKQuantityTypeIdentifier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703DAA"/>
                </a:solidFill>
                <a:latin typeface="Menlo" charset="0"/>
              </a:rPr>
              <a:t>stepCount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>
              <a:solidFill>
                <a:srgbClr val="703DAA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14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3600" dirty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en-US" sz="3600" b="1" dirty="0" err="1">
                <a:solidFill>
                  <a:srgbClr val="1E9421"/>
                </a:solidFill>
                <a:latin typeface="Menlo" charset="0"/>
              </a:rPr>
              <a:t>HKSample</a:t>
            </a:r>
            <a:endParaRPr lang="en-US" sz="3600" b="1" dirty="0">
              <a:solidFill>
                <a:srgbClr val="1E9421"/>
              </a:solidFill>
              <a:latin typeface="Menl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tenThousandSteps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HKQuantity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unit: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HKUnit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>
                <a:solidFill>
                  <a:srgbClr val="3E1E81"/>
                </a:solidFill>
                <a:latin typeface="Menlo" charset="0"/>
              </a:rPr>
              <a:t>count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(),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doubleValue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>
                <a:solidFill>
                  <a:srgbClr val="0435FF"/>
                </a:solidFill>
                <a:latin typeface="Menlo" charset="0"/>
              </a:rPr>
              <a:t>10_000.0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stepsSample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b="1" dirty="0" err="1">
                <a:solidFill>
                  <a:srgbClr val="6122AE"/>
                </a:solidFill>
                <a:latin typeface="Menlo" charset="0"/>
              </a:rPr>
              <a:t>HKQuantitySample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type: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quantityType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  <a:endParaRPr lang="en-US" sz="2400" dirty="0">
              <a:solidFill>
                <a:srgbClr val="539AA4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quantity: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tenThousandSteps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  <a:endParaRPr lang="en-US" sz="2400" dirty="0">
              <a:solidFill>
                <a:srgbClr val="539AA4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start: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startDate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end: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endDate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healthStore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save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stepsSample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>
              <a:solidFill>
                <a:srgbClr val="539AA4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{ (success, error)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in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>
                <a:solidFill>
                  <a:srgbClr val="3E1E81"/>
                </a:solidFill>
                <a:latin typeface="Menlo" charset="0"/>
              </a:rPr>
              <a:t>print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2400" dirty="0">
                <a:solidFill>
                  <a:srgbClr val="C81B13"/>
                </a:solidFill>
                <a:latin typeface="Menlo" charset="0"/>
              </a:rPr>
              <a:t>"check success"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 }</a:t>
            </a:r>
            <a:endParaRPr lang="en-US" sz="240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76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15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12192000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 smtClean="0">
              <a:solidFill>
                <a:srgbClr val="1E9421"/>
              </a:solidFill>
              <a:latin typeface="Menlo" charset="0"/>
            </a:endParaRPr>
          </a:p>
          <a:p>
            <a:r>
              <a:rPr lang="en-US" sz="3600" dirty="0" smtClean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en-US" sz="3600" b="1" dirty="0" err="1">
                <a:solidFill>
                  <a:srgbClr val="1E9421"/>
                </a:solidFill>
                <a:latin typeface="Menlo" charset="0"/>
              </a:rPr>
              <a:t>HKUnit</a:t>
            </a:r>
            <a:endParaRPr lang="en-US" sz="3600" b="1" dirty="0">
              <a:solidFill>
                <a:srgbClr val="1E9421"/>
              </a:solidFill>
              <a:latin typeface="Menl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gramUnit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HKUnit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gram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meterUnit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HKUnit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meter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kiloMeterUnit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HKUnit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meter</a:t>
            </a:r>
            <a:r>
              <a:rPr lang="en-US" sz="2400" dirty="0" err="1">
                <a:solidFill>
                  <a:srgbClr val="3E1E81"/>
                </a:solidFill>
                <a:latin typeface="Menlo" charset="0"/>
              </a:rPr>
              <a:t>Unit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(with: </a:t>
            </a:r>
            <a:r>
              <a:rPr lang="en-US" sz="2400" dirty="0" err="1">
                <a:solidFill>
                  <a:srgbClr val="703DAA"/>
                </a:solidFill>
                <a:latin typeface="Menlo" charset="0"/>
              </a:rPr>
              <a:t>HKMetricPrefix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kilo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hourUnit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HKUnit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hour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1E9421"/>
                </a:solidFill>
                <a:latin typeface="Menlo" charset="0"/>
              </a:rPr>
              <a:t>// complex unit</a:t>
            </a: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deciliter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HKUnit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liter</a:t>
            </a:r>
            <a:r>
              <a:rPr lang="en-US" sz="2400" dirty="0" err="1">
                <a:solidFill>
                  <a:srgbClr val="3E1E81"/>
                </a:solidFill>
                <a:latin typeface="Menlo" charset="0"/>
              </a:rPr>
              <a:t>Unit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(with: </a:t>
            </a:r>
            <a:r>
              <a:rPr lang="en-US" sz="2400" dirty="0" err="1">
                <a:solidFill>
                  <a:srgbClr val="703DAA"/>
                </a:solidFill>
                <a:latin typeface="Menlo" charset="0"/>
              </a:rPr>
              <a:t>HKMetricPrefix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deci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decilitersPerHour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deciliter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3E1E81"/>
                </a:solidFill>
                <a:latin typeface="Menlo" charset="0"/>
              </a:rPr>
              <a:t>unitDivided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(by: </a:t>
            </a:r>
            <a:r>
              <a:rPr lang="en-US" sz="2400" b="1" dirty="0" err="1">
                <a:solidFill>
                  <a:srgbClr val="539AA4"/>
                </a:solidFill>
                <a:latin typeface="Menlo" charset="0"/>
              </a:rPr>
              <a:t>hourUnit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89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974237" y="27122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16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3600" dirty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en-US" sz="3600" b="1" dirty="0" err="1" smtClean="0">
                <a:solidFill>
                  <a:srgbClr val="1E9421"/>
                </a:solidFill>
                <a:latin typeface="Menlo" charset="0"/>
              </a:rPr>
              <a:t>HKQuantity</a:t>
            </a:r>
            <a:endParaRPr lang="en-US" sz="3600" b="1" dirty="0" smtClean="0">
              <a:solidFill>
                <a:srgbClr val="1E9421"/>
              </a:solidFill>
              <a:latin typeface="Menlo" charset="0"/>
            </a:endParaRPr>
          </a:p>
          <a:p>
            <a:endParaRPr lang="en-US" dirty="0">
              <a:solidFill>
                <a:srgbClr val="1E9421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twoGrams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HKQuantity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unit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 smtClean="0">
                <a:solidFill>
                  <a:srgbClr val="539AA4"/>
                </a:solidFill>
                <a:latin typeface="Menlo" charset="0"/>
              </a:rPr>
              <a:t>gramUnit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, 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doubleValue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smtClean="0">
                <a:solidFill>
                  <a:srgbClr val="0435FF"/>
                </a:solidFill>
                <a:latin typeface="Menlo" charset="0"/>
              </a:rPr>
              <a:t>2.0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)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threeMeters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HKQuantity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( 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unit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 smtClean="0">
                <a:solidFill>
                  <a:srgbClr val="539AA4"/>
                </a:solidFill>
                <a:latin typeface="Menlo" charset="0"/>
              </a:rPr>
              <a:t>meterUnit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, 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doubleValue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smtClean="0">
                <a:solidFill>
                  <a:srgbClr val="0435FF"/>
                </a:solidFill>
                <a:latin typeface="Menlo" charset="0"/>
              </a:rPr>
              <a:t>3.0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)</a:t>
            </a: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fiveKilometers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HKQuantity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unit: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kiloMeterUnit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  <a:endParaRPr lang="en-US" sz="2400" dirty="0">
              <a:solidFill>
                <a:srgbClr val="539AA4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doubleValue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smtClean="0">
                <a:solidFill>
                  <a:srgbClr val="0435FF"/>
                </a:solidFill>
                <a:latin typeface="Menlo" charset="0"/>
              </a:rPr>
              <a:t>5.0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 )</a:t>
            </a:r>
            <a:endParaRPr lang="en-US" sz="240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99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17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3600" dirty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en-US" sz="3600" b="1" dirty="0" err="1">
                <a:solidFill>
                  <a:srgbClr val="1E9421"/>
                </a:solidFill>
                <a:latin typeface="Menlo" charset="0"/>
              </a:rPr>
              <a:t>HKQuantity</a:t>
            </a:r>
            <a:r>
              <a:rPr lang="en-US" sz="3600" b="1" dirty="0">
                <a:solidFill>
                  <a:srgbClr val="1E9421"/>
                </a:solidFill>
                <a:latin typeface="Menlo" charset="0"/>
              </a:rPr>
              <a:t> Conversion</a:t>
            </a: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feetIn5K =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fiveKilometers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>
                <a:solidFill>
                  <a:srgbClr val="3E1E81"/>
                </a:solidFill>
                <a:latin typeface="Menlo" charset="0"/>
              </a:rPr>
              <a:t>doubleValue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for: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HKUnit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>
                <a:solidFill>
                  <a:srgbClr val="3E1E81"/>
                </a:solidFill>
                <a:latin typeface="Menlo" charset="0"/>
              </a:rPr>
              <a:t>foot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stonesIn2Grams =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twoGrams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>
                <a:solidFill>
                  <a:srgbClr val="3E1E81"/>
                </a:solidFill>
                <a:latin typeface="Menlo" charset="0"/>
              </a:rPr>
              <a:t>doubleValue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for: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HKUnit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>
                <a:solidFill>
                  <a:srgbClr val="3E1E81"/>
                </a:solidFill>
                <a:latin typeface="Menlo" charset="0"/>
              </a:rPr>
              <a:t>stone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4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18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3600" dirty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en-US" sz="3600" b="1" dirty="0" err="1" smtClean="0">
                <a:solidFill>
                  <a:srgbClr val="1E9421"/>
                </a:solidFill>
                <a:latin typeface="Menlo" charset="0"/>
              </a:rPr>
              <a:t>HKWorkout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workout1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HKWorkout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activityType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.</a:t>
            </a:r>
            <a:r>
              <a:rPr lang="en-US" sz="2400" b="1" dirty="0">
                <a:solidFill>
                  <a:srgbClr val="3E1E81"/>
                </a:solidFill>
                <a:latin typeface="Menlo" charset="0"/>
              </a:rPr>
              <a:t>basketball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start: </a:t>
            </a:r>
            <a:r>
              <a:rPr lang="en-US" sz="2400" b="1" dirty="0" err="1">
                <a:solidFill>
                  <a:srgbClr val="539AA4"/>
                </a:solidFill>
                <a:latin typeface="Menlo" charset="0"/>
              </a:rPr>
              <a:t>startDate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end: </a:t>
            </a:r>
            <a:r>
              <a:rPr lang="en-US" sz="2400" b="1" dirty="0" err="1">
                <a:solidFill>
                  <a:srgbClr val="539AA4"/>
                </a:solidFill>
                <a:latin typeface="Menlo" charset="0"/>
              </a:rPr>
              <a:t>endDate</a:t>
            </a:r>
            <a:endParaRPr lang="en-US" sz="2400" b="1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workout2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HKWorkout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activityType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.</a:t>
            </a:r>
            <a:r>
              <a:rPr lang="en-US" sz="2400" dirty="0">
                <a:solidFill>
                  <a:srgbClr val="3E1E81"/>
                </a:solidFill>
                <a:latin typeface="Menlo" charset="0"/>
              </a:rPr>
              <a:t>cycling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start: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startDate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end: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endDate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workoutEvents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nil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totalEnergyBurned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nil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b="1" dirty="0" err="1">
                <a:solidFill>
                  <a:srgbClr val="000000"/>
                </a:solidFill>
                <a:latin typeface="Menlo" charset="0"/>
              </a:rPr>
              <a:t>totalDistance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b="1" dirty="0" err="1">
                <a:solidFill>
                  <a:srgbClr val="539AA4"/>
                </a:solidFill>
                <a:latin typeface="Menlo" charset="0"/>
              </a:rPr>
              <a:t>fiveKilometers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metadata: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nil</a:t>
            </a: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>
              <a:solidFill>
                <a:srgbClr val="000000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41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19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1999" cy="627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 smtClean="0">
              <a:solidFill>
                <a:srgbClr val="1E9421"/>
              </a:solidFill>
              <a:latin typeface="Menlo" charset="0"/>
            </a:endParaRPr>
          </a:p>
          <a:p>
            <a:r>
              <a:rPr lang="en-US" sz="3600" dirty="0" smtClean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en-US" sz="3600" b="1" dirty="0" err="1">
                <a:solidFill>
                  <a:srgbClr val="1E9421"/>
                </a:solidFill>
                <a:latin typeface="Menlo" charset="0"/>
              </a:rPr>
              <a:t>HKQuery</a:t>
            </a:r>
            <a:r>
              <a:rPr lang="en-US" sz="3600" b="1" dirty="0">
                <a:solidFill>
                  <a:srgbClr val="1E9421"/>
                </a:solidFill>
                <a:latin typeface="Menlo" charset="0"/>
              </a:rPr>
              <a:t> Types</a:t>
            </a:r>
          </a:p>
          <a:p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6122AE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HK</a:t>
            </a:r>
            <a:r>
              <a:rPr lang="en-US" sz="2400" b="1" dirty="0" err="1" smtClean="0">
                <a:solidFill>
                  <a:srgbClr val="6122AE"/>
                </a:solidFill>
                <a:latin typeface="Menlo" charset="0"/>
              </a:rPr>
              <a:t>AnchoredObject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Query</a:t>
            </a:r>
            <a:endParaRPr lang="en-US" sz="2400" dirty="0" smtClean="0">
              <a:solidFill>
                <a:srgbClr val="6122AE"/>
              </a:solidFill>
              <a:latin typeface="Menlo" charset="0"/>
            </a:endParaRPr>
          </a:p>
          <a:p>
            <a:endParaRPr lang="en-US" sz="2400" dirty="0">
              <a:solidFill>
                <a:srgbClr val="6122AE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6122AE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HK</a:t>
            </a:r>
            <a:r>
              <a:rPr lang="en-US" sz="2400" b="1" dirty="0" err="1" smtClean="0">
                <a:solidFill>
                  <a:srgbClr val="6122AE"/>
                </a:solidFill>
                <a:latin typeface="Menlo" charset="0"/>
              </a:rPr>
              <a:t>Correlation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Query</a:t>
            </a:r>
            <a:endParaRPr lang="en-US" sz="2400" dirty="0" smtClean="0">
              <a:solidFill>
                <a:srgbClr val="6122AE"/>
              </a:solidFill>
              <a:latin typeface="Menlo" charset="0"/>
            </a:endParaRPr>
          </a:p>
          <a:p>
            <a:endParaRPr lang="en-US" sz="2400" dirty="0">
              <a:solidFill>
                <a:srgbClr val="6122AE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6122AE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HK</a:t>
            </a:r>
            <a:r>
              <a:rPr lang="en-US" sz="2400" b="1" dirty="0" err="1" smtClean="0">
                <a:solidFill>
                  <a:srgbClr val="6122AE"/>
                </a:solidFill>
                <a:latin typeface="Menlo" charset="0"/>
              </a:rPr>
              <a:t>Observer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Query</a:t>
            </a:r>
            <a:endParaRPr lang="en-US" sz="2400" dirty="0" smtClean="0">
              <a:solidFill>
                <a:srgbClr val="6122AE"/>
              </a:solidFill>
              <a:latin typeface="Menlo" charset="0"/>
            </a:endParaRPr>
          </a:p>
          <a:p>
            <a:endParaRPr lang="en-US" sz="2400" dirty="0">
              <a:solidFill>
                <a:srgbClr val="6122AE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6122AE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HK</a:t>
            </a:r>
            <a:r>
              <a:rPr lang="en-US" sz="2400" b="1" dirty="0" err="1" smtClean="0">
                <a:solidFill>
                  <a:srgbClr val="6122AE"/>
                </a:solidFill>
                <a:latin typeface="Menlo" charset="0"/>
              </a:rPr>
              <a:t>Sample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Query</a:t>
            </a:r>
            <a:endParaRPr lang="en-US" sz="2400" dirty="0" smtClean="0">
              <a:solidFill>
                <a:srgbClr val="6122AE"/>
              </a:solidFill>
              <a:latin typeface="Menlo" charset="0"/>
            </a:endParaRPr>
          </a:p>
          <a:p>
            <a:endParaRPr lang="en-US" sz="2400" dirty="0">
              <a:solidFill>
                <a:srgbClr val="6122AE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6122AE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HK</a:t>
            </a:r>
            <a:r>
              <a:rPr lang="en-US" sz="2400" b="1" dirty="0" err="1" smtClean="0">
                <a:solidFill>
                  <a:srgbClr val="6122AE"/>
                </a:solidFill>
                <a:latin typeface="Menlo" charset="0"/>
              </a:rPr>
              <a:t>Source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Query</a:t>
            </a:r>
            <a:endParaRPr lang="en-US" sz="2400" dirty="0" smtClean="0">
              <a:solidFill>
                <a:srgbClr val="6122AE"/>
              </a:solidFill>
              <a:latin typeface="Menlo" charset="0"/>
            </a:endParaRPr>
          </a:p>
          <a:p>
            <a:endParaRPr lang="en-US" sz="2400" dirty="0">
              <a:solidFill>
                <a:srgbClr val="6122AE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6122AE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HK</a:t>
            </a:r>
            <a:r>
              <a:rPr lang="en-US" sz="2400" b="1" dirty="0" err="1" smtClean="0">
                <a:solidFill>
                  <a:srgbClr val="6122AE"/>
                </a:solidFill>
                <a:latin typeface="Menlo" charset="0"/>
              </a:rPr>
              <a:t>Statistics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Query</a:t>
            </a:r>
            <a:endParaRPr lang="en-US" sz="2400" dirty="0" smtClean="0">
              <a:solidFill>
                <a:srgbClr val="6122AE"/>
              </a:solidFill>
              <a:latin typeface="Menlo" charset="0"/>
            </a:endParaRPr>
          </a:p>
          <a:p>
            <a:endParaRPr lang="en-US" sz="2400" dirty="0">
              <a:solidFill>
                <a:srgbClr val="6122AE"/>
              </a:solidFill>
              <a:latin typeface="Menlo" charset="0"/>
            </a:endParaRPr>
          </a:p>
          <a:p>
            <a:r>
              <a:rPr lang="en-US" sz="2400" dirty="0" smtClean="0">
                <a:solidFill>
                  <a:srgbClr val="6122AE"/>
                </a:solidFill>
                <a:latin typeface="Menlo" charset="0"/>
              </a:rPr>
              <a:t>	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HK</a:t>
            </a:r>
            <a:r>
              <a:rPr lang="en-US" sz="2400" b="1" dirty="0" err="1" smtClean="0">
                <a:solidFill>
                  <a:srgbClr val="6122AE"/>
                </a:solidFill>
                <a:latin typeface="Menlo" charset="0"/>
              </a:rPr>
              <a:t>StatisticsCollection</a:t>
            </a:r>
            <a:r>
              <a:rPr lang="en-US" sz="2400" dirty="0" err="1" smtClean="0">
                <a:solidFill>
                  <a:srgbClr val="6122AE"/>
                </a:solidFill>
                <a:latin typeface="Menlo" charset="0"/>
              </a:rPr>
              <a:t>Query</a:t>
            </a:r>
            <a:endParaRPr lang="en-US" sz="2400" dirty="0">
              <a:solidFill>
                <a:srgbClr val="6122AE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12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Igor Kantor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iOS Dev, DaVita, Mobile Community of Excellence</a:t>
            </a:r>
          </a:p>
          <a:p>
            <a:r>
              <a:rPr lang="en-US" dirty="0" smtClean="0"/>
              <a:t>Live in Denver, 4 years</a:t>
            </a:r>
          </a:p>
          <a:p>
            <a:r>
              <a:rPr lang="en-US" dirty="0" smtClean="0"/>
              <a:t>7 </a:t>
            </a:r>
            <a:r>
              <a:rPr lang="en-US" dirty="0" smtClean="0"/>
              <a:t>month-old </a:t>
            </a:r>
            <a:r>
              <a:rPr lang="en-US" dirty="0" smtClean="0"/>
              <a:t>baby girl</a:t>
            </a:r>
          </a:p>
          <a:p>
            <a:r>
              <a:rPr lang="en-US" dirty="0" smtClean="0"/>
              <a:t>Twitter, GitHub: </a:t>
            </a:r>
            <a:r>
              <a:rPr lang="en-US" dirty="0" smtClean="0"/>
              <a:t>@</a:t>
            </a:r>
            <a:r>
              <a:rPr lang="en-US" dirty="0" err="1" smtClean="0"/>
              <a:t>Iiiggs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9" b="34343"/>
          <a:stretch/>
        </p:blipFill>
        <p:spPr>
          <a:xfrm>
            <a:off x="8375285" y="1825625"/>
            <a:ext cx="3213829" cy="281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83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20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 smtClean="0">
              <a:solidFill>
                <a:srgbClr val="1E9421"/>
              </a:solidFill>
              <a:latin typeface="Menlo" charset="0"/>
            </a:endParaRPr>
          </a:p>
          <a:p>
            <a:r>
              <a:rPr lang="en-US" sz="3600" b="1" dirty="0" smtClean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en-US" sz="3600" b="1" dirty="0" err="1" smtClean="0">
                <a:solidFill>
                  <a:srgbClr val="1E9421"/>
                </a:solidFill>
                <a:latin typeface="Menlo" charset="0"/>
              </a:rPr>
              <a:t>HKSampleQuery</a:t>
            </a:r>
            <a:endParaRPr lang="en-US" sz="3600" b="1" dirty="0">
              <a:solidFill>
                <a:srgbClr val="1E9421"/>
              </a:solidFill>
              <a:latin typeface="Menlo" charset="0"/>
            </a:endParaRPr>
          </a:p>
          <a:p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runPredicate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HKQuery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>
                <a:solidFill>
                  <a:srgbClr val="3E1E81"/>
                </a:solidFill>
                <a:latin typeface="Menlo" charset="0"/>
              </a:rPr>
              <a:t>predicateForWorkouts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(with: .</a:t>
            </a:r>
            <a:r>
              <a:rPr lang="en-US" sz="2400" dirty="0">
                <a:solidFill>
                  <a:srgbClr val="3E1E81"/>
                </a:solidFill>
                <a:latin typeface="Menlo" charset="0"/>
              </a:rPr>
              <a:t>running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>
              <a:solidFill>
                <a:srgbClr val="3E1E81"/>
              </a:solidFill>
              <a:latin typeface="Menlo" charset="0"/>
            </a:endParaRPr>
          </a:p>
          <a:p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sampleQuery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HKSampleQuery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  <a:endParaRPr lang="en-US" sz="2400" dirty="0">
              <a:solidFill>
                <a:srgbClr val="6122AE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sampleType: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workoutType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b="1" dirty="0">
                <a:solidFill>
                  <a:srgbClr val="000000"/>
                </a:solidFill>
                <a:latin typeface="Menlo" charset="0"/>
              </a:rPr>
              <a:t>predicate: </a:t>
            </a:r>
            <a:r>
              <a:rPr lang="en-US" sz="2400" b="1" dirty="0" err="1">
                <a:solidFill>
                  <a:srgbClr val="539AA4"/>
                </a:solidFill>
                <a:latin typeface="Menlo" charset="0"/>
              </a:rPr>
              <a:t>runPredicate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limit: </a:t>
            </a:r>
            <a:r>
              <a:rPr lang="en-US" sz="2400" dirty="0">
                <a:solidFill>
                  <a:srgbClr val="0435FF"/>
                </a:solidFill>
                <a:latin typeface="Menlo" charset="0"/>
              </a:rPr>
              <a:t>100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sortDescriptors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nil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{ (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sampleQuery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sz="2400" b="1" dirty="0">
                <a:solidFill>
                  <a:srgbClr val="000000"/>
                </a:solidFill>
                <a:latin typeface="Menlo" charset="0"/>
              </a:rPr>
              <a:t>samples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 error)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in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>
                <a:solidFill>
                  <a:srgbClr val="3E1E81"/>
                </a:solidFill>
                <a:latin typeface="Menlo" charset="0"/>
              </a:rPr>
              <a:t>print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2400" dirty="0" smtClean="0">
                <a:solidFill>
                  <a:srgbClr val="C81B13"/>
                </a:solidFill>
                <a:latin typeface="Menlo" charset="0"/>
              </a:rPr>
              <a:t>”check error"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)}</a:t>
            </a:r>
            <a:endParaRPr lang="en-US" sz="240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87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21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 smtClean="0">
              <a:solidFill>
                <a:srgbClr val="000000"/>
              </a:solidFill>
              <a:latin typeface="Menlo" charset="0"/>
            </a:endParaRPr>
          </a:p>
          <a:p>
            <a:r>
              <a:rPr lang="en-US" sz="3600" b="1" dirty="0" smtClean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en-US" sz="3600" b="1" dirty="0" err="1" smtClean="0">
                <a:solidFill>
                  <a:srgbClr val="1E9421"/>
                </a:solidFill>
                <a:latin typeface="Menlo" charset="0"/>
              </a:rPr>
              <a:t>HKStatisticsCollectionQuery</a:t>
            </a:r>
            <a:endParaRPr lang="en-US" sz="3600" b="1" dirty="0">
              <a:solidFill>
                <a:srgbClr val="1E9421"/>
              </a:solidFill>
              <a:latin typeface="Menlo" charset="0"/>
            </a:endParaRPr>
          </a:p>
          <a:p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 err="1">
                <a:solidFill>
                  <a:srgbClr val="C42275"/>
                </a:solidFill>
                <a:latin typeface="Menlo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dateComponents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703DAA"/>
                </a:solidFill>
                <a:latin typeface="Menlo" charset="0"/>
              </a:rPr>
              <a:t>DateComponents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dateComponents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dirty="0" err="1">
                <a:solidFill>
                  <a:srgbClr val="703DAA"/>
                </a:solidFill>
                <a:latin typeface="Menlo" charset="0"/>
              </a:rPr>
              <a:t>day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>
                <a:solidFill>
                  <a:srgbClr val="0435FF"/>
                </a:solidFill>
                <a:latin typeface="Menlo" charset="0"/>
              </a:rPr>
              <a:t>1</a:t>
            </a:r>
            <a:endParaRPr lang="en-US" sz="2400" dirty="0">
              <a:solidFill>
                <a:srgbClr val="539AA4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statisticsCollectionQuery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400" dirty="0" err="1">
                <a:solidFill>
                  <a:srgbClr val="6122AE"/>
                </a:solidFill>
                <a:latin typeface="Menlo" charset="0"/>
              </a:rPr>
              <a:t>HKStatisticsCollectionQuery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quantityType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b="1" dirty="0" err="1">
                <a:solidFill>
                  <a:srgbClr val="539AA4"/>
                </a:solidFill>
                <a:latin typeface="Menlo" charset="0"/>
              </a:rPr>
              <a:t>stepsType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quantitySamplePredicate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>
                <a:solidFill>
                  <a:srgbClr val="C42275"/>
                </a:solidFill>
                <a:latin typeface="Menlo" charset="0"/>
              </a:rPr>
              <a:t>nil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options: </a:t>
            </a:r>
            <a:r>
              <a:rPr lang="en-US" sz="2400" dirty="0" err="1">
                <a:solidFill>
                  <a:srgbClr val="703DAA"/>
                </a:solidFill>
                <a:latin typeface="Menlo" charset="0"/>
              </a:rPr>
              <a:t>HKStatisticsOptions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400" b="1" dirty="0" err="1">
                <a:solidFill>
                  <a:srgbClr val="703DAA"/>
                </a:solidFill>
                <a:latin typeface="Menlo" charset="0"/>
              </a:rPr>
              <a:t>cumulativeSum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  <a:endParaRPr lang="en-US" sz="2400" dirty="0">
              <a:solidFill>
                <a:srgbClr val="703DAA"/>
              </a:solidFill>
              <a:latin typeface="Menl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anchorDate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startDate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intervalComponents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2400" dirty="0" err="1">
                <a:solidFill>
                  <a:srgbClr val="539AA4"/>
                </a:solidFill>
                <a:latin typeface="Menlo" charset="0"/>
              </a:rPr>
              <a:t>dateComponents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endParaRPr lang="en-US" sz="240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98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In </a:t>
            </a:r>
            <a:r>
              <a:rPr lang="en-US" dirty="0" err="1" smtClean="0"/>
              <a:t>HealthKit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 err="1" smtClean="0"/>
              <a:t>HKQuantity</a:t>
            </a:r>
            <a:r>
              <a:rPr lang="en-US" dirty="0" smtClean="0"/>
              <a:t> math</a:t>
            </a:r>
            <a:endParaRPr lang="en-US" dirty="0" smtClean="0"/>
          </a:p>
          <a:p>
            <a:pPr>
              <a:lnSpc>
                <a:spcPct val="200000"/>
              </a:lnSpc>
            </a:pPr>
            <a:r>
              <a:rPr lang="en-US" dirty="0" smtClean="0"/>
              <a:t>Data dump/Interop </a:t>
            </a:r>
            <a:r>
              <a:rPr lang="en-US" dirty="0" smtClean="0"/>
              <a:t>with other health systems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More </a:t>
            </a:r>
            <a:r>
              <a:rPr lang="en-US" dirty="0" err="1" smtClean="0"/>
              <a:t>HKDocumentSample</a:t>
            </a:r>
            <a:r>
              <a:rPr lang="en-US" dirty="0" smtClean="0"/>
              <a:t>(s)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96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II. Build </a:t>
            </a:r>
            <a:r>
              <a:rPr lang="en-US" dirty="0" err="1" smtClean="0"/>
              <a:t>AsthmaBuddy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Iiiggs</a:t>
            </a:r>
            <a:r>
              <a:rPr lang="en-US" dirty="0"/>
              <a:t>/</a:t>
            </a:r>
            <a:r>
              <a:rPr lang="en-US" dirty="0" err="1"/>
              <a:t>AsthmaBuddy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50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Ask user for permissions to access characteristics + inhaler usage and to write inhaler usage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Retrieve user characteristics: gender and </a:t>
            </a:r>
            <a:r>
              <a:rPr lang="en-US" dirty="0" err="1" smtClean="0"/>
              <a:t>dob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Insert inhaler usage sample into </a:t>
            </a:r>
            <a:r>
              <a:rPr lang="en-US" dirty="0" err="1" smtClean="0"/>
              <a:t>HealthKit</a:t>
            </a:r>
            <a:endParaRPr lang="en-US" dirty="0" smtClean="0"/>
          </a:p>
          <a:p>
            <a:pPr lvl="1"/>
            <a:r>
              <a:rPr lang="en-US" dirty="0" smtClean="0"/>
              <a:t>Including location metadata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Retrieve inhaler usage</a:t>
            </a:r>
          </a:p>
          <a:p>
            <a:pPr lvl="1"/>
            <a:r>
              <a:rPr lang="en-US" dirty="0" smtClean="0"/>
              <a:t>Visualize on line chart</a:t>
            </a:r>
          </a:p>
          <a:p>
            <a:pPr lvl="1"/>
            <a:r>
              <a:rPr lang="en-US" dirty="0" smtClean="0"/>
              <a:t>Plot on map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8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</a:t>
            </a:r>
            <a:r>
              <a:rPr lang="en-US" dirty="0" err="1" smtClean="0"/>
              <a:t>Config</a:t>
            </a:r>
            <a:r>
              <a:rPr lang="en-US" dirty="0" smtClean="0"/>
              <a:t> and Navigation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 </a:t>
            </a:r>
            <a:r>
              <a:rPr lang="en-US" dirty="0" err="1" smtClean="0"/>
              <a:t>HealthKit</a:t>
            </a:r>
            <a:r>
              <a:rPr lang="en-US" dirty="0" smtClean="0"/>
              <a:t>/</a:t>
            </a:r>
            <a:r>
              <a:rPr lang="en-US" dirty="0" err="1" smtClean="0"/>
              <a:t>MapKit</a:t>
            </a:r>
            <a:r>
              <a:rPr lang="en-US" dirty="0" smtClean="0"/>
              <a:t>/</a:t>
            </a:r>
            <a:r>
              <a:rPr lang="en-US" dirty="0" err="1" smtClean="0"/>
              <a:t>ResearchKit</a:t>
            </a:r>
            <a:endParaRPr lang="en-US" dirty="0" smtClean="0"/>
          </a:p>
          <a:p>
            <a:r>
              <a:rPr lang="en-US" dirty="0" err="1" smtClean="0"/>
              <a:t>HealthKit</a:t>
            </a:r>
            <a:r>
              <a:rPr lang="en-US" dirty="0"/>
              <a:t> </a:t>
            </a:r>
            <a:r>
              <a:rPr lang="en-US" dirty="0" smtClean="0"/>
              <a:t>in Target’s Capabilities</a:t>
            </a:r>
          </a:p>
          <a:p>
            <a:r>
              <a:rPr lang="en-US" dirty="0" err="1" smtClean="0"/>
              <a:t>Info.plist</a:t>
            </a:r>
            <a:r>
              <a:rPr lang="en-US" dirty="0" smtClean="0"/>
              <a:t> Usage Descriptions </a:t>
            </a:r>
          </a:p>
          <a:p>
            <a:pPr lvl="1"/>
            <a:r>
              <a:rPr lang="en-US" dirty="0" err="1" smtClean="0"/>
              <a:t>HealthKit</a:t>
            </a:r>
            <a:r>
              <a:rPr lang="en-US" dirty="0" smtClean="0"/>
              <a:t> Share</a:t>
            </a:r>
          </a:p>
          <a:p>
            <a:pPr lvl="1"/>
            <a:r>
              <a:rPr lang="en-US" dirty="0" err="1" smtClean="0"/>
              <a:t>HealthKit</a:t>
            </a:r>
            <a:r>
              <a:rPr lang="en-US" dirty="0" smtClean="0"/>
              <a:t> Update </a:t>
            </a:r>
          </a:p>
          <a:p>
            <a:pPr lvl="1"/>
            <a:r>
              <a:rPr lang="en-US" dirty="0" smtClean="0"/>
              <a:t>Location Services - When </a:t>
            </a:r>
            <a:r>
              <a:rPr lang="en-US" dirty="0"/>
              <a:t>I</a:t>
            </a:r>
            <a:r>
              <a:rPr lang="en-US" dirty="0" smtClean="0"/>
              <a:t>n Use</a:t>
            </a:r>
          </a:p>
          <a:p>
            <a:r>
              <a:rPr lang="en-US" dirty="0" smtClean="0"/>
              <a:t>Basic Navigation Using Two Embedded View Controllers</a:t>
            </a:r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App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560" y="-324091"/>
            <a:ext cx="4981076" cy="807806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89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</a:t>
            </a:r>
            <a:r>
              <a:rPr lang="en-US" dirty="0" err="1" smtClean="0"/>
              <a:t>HKHealthStore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098876" y="1690688"/>
            <a:ext cx="7994248" cy="25853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42275"/>
                </a:solidFill>
                <a:latin typeface="Menlo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HealthKitAdapter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dirty="0" err="1">
                <a:solidFill>
                  <a:srgbClr val="6122AE"/>
                </a:solidFill>
                <a:latin typeface="Menlo" charset="0"/>
              </a:rPr>
              <a:t>NSObject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dirty="0">
                <a:solidFill>
                  <a:srgbClr val="C42275"/>
                </a:solidFill>
                <a:latin typeface="Menlo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sharedInstance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dirty="0" err="1">
                <a:solidFill>
                  <a:srgbClr val="3C828B"/>
                </a:solidFill>
                <a:latin typeface="Menlo" charset="0"/>
              </a:rPr>
              <a:t>HealthKitAdapter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>    </a:t>
            </a: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dirty="0">
                <a:solidFill>
                  <a:srgbClr val="C42275"/>
                </a:solidFill>
                <a:latin typeface="Menlo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healthKitStore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dirty="0" err="1">
                <a:solidFill>
                  <a:srgbClr val="6122AE"/>
                </a:solidFill>
                <a:latin typeface="Menlo" charset="0"/>
              </a:rPr>
              <a:t>HKHealthStore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>    </a:t>
            </a:r>
          </a:p>
          <a:p>
            <a:r>
              <a:rPr lang="en-US" dirty="0">
                <a:solidFill>
                  <a:srgbClr val="1E9421"/>
                </a:solidFill>
                <a:latin typeface="Menlo" charset="0"/>
              </a:rPr>
              <a:t>//    [...]</a:t>
            </a: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>}</a:t>
            </a:r>
            <a:endParaRPr lang="en-US" dirty="0">
              <a:solidFill>
                <a:srgbClr val="000000"/>
              </a:solidFill>
              <a:effectLst/>
              <a:latin typeface="Menlo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07227" y="4482825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Menlo" charset="0"/>
              </a:rPr>
              <a:t>HealthKitAdapter</a:t>
            </a:r>
            <a:endParaRPr lang="en-US" dirty="0">
              <a:solidFill>
                <a:srgbClr val="000000"/>
              </a:solidFill>
              <a:effectLst/>
              <a:latin typeface="Menlo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5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Request Authorization for </a:t>
            </a:r>
            <a:r>
              <a:rPr lang="en-US" dirty="0" err="1" smtClean="0"/>
              <a:t>HealthKit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419104" y="1479539"/>
            <a:ext cx="9353791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1E9421"/>
                </a:solidFill>
                <a:latin typeface="Menlo" charset="0"/>
              </a:rPr>
              <a:t>//[</a:t>
            </a:r>
            <a:r>
              <a:rPr lang="en-US" dirty="0">
                <a:solidFill>
                  <a:srgbClr val="1E9421"/>
                </a:solidFill>
                <a:latin typeface="Menlo" charset="0"/>
              </a:rPr>
              <a:t>STEP 1]: Authorization</a:t>
            </a:r>
          </a:p>
          <a:p>
            <a:r>
              <a:rPr lang="en-US" dirty="0" smtClean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typesToShare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6122AE"/>
                </a:solidFill>
                <a:latin typeface="Menlo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= [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inhalerUsageQuantitityType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]</a:t>
            </a:r>
          </a:p>
          <a:p>
            <a:r>
              <a:rPr lang="en-US" dirty="0" smtClean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typesToRead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: </a:t>
            </a:r>
            <a:r>
              <a:rPr lang="en-US" dirty="0">
                <a:solidFill>
                  <a:srgbClr val="6122AE"/>
                </a:solidFill>
                <a:latin typeface="Menlo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= [</a:t>
            </a:r>
          </a:p>
          <a:p>
            <a:r>
              <a:rPr lang="en-US" dirty="0" smtClean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dirty="0" err="1" smtClean="0">
                <a:solidFill>
                  <a:srgbClr val="000000"/>
                </a:solidFill>
                <a:latin typeface="Menlo" charset="0"/>
              </a:rPr>
              <a:t>inhalerUsageQuantitityType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dirty="0" smtClean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dirty="0" err="1" smtClean="0">
                <a:solidFill>
                  <a:srgbClr val="000000"/>
                </a:solidFill>
                <a:latin typeface="Menlo" charset="0"/>
              </a:rPr>
              <a:t>dobCharacteristicType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dirty="0" smtClean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dirty="0" err="1" smtClean="0">
                <a:solidFill>
                  <a:srgbClr val="000000"/>
                </a:solidFill>
                <a:latin typeface="Menlo" charset="0"/>
              </a:rPr>
              <a:t>genderCharacteristicType</a:t>
            </a:r>
            <a:r>
              <a:rPr lang="en-US" dirty="0" smtClean="0">
                <a:solidFill>
                  <a:srgbClr val="000000"/>
                </a:solidFill>
                <a:latin typeface="Menlo" charset="0"/>
              </a:rPr>
              <a:t>]</a:t>
            </a:r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endParaRPr lang="en-US" dirty="0" smtClean="0">
              <a:solidFill>
                <a:srgbClr val="000000"/>
              </a:solidFill>
              <a:latin typeface="Menlo" charset="0"/>
            </a:endParaRPr>
          </a:p>
          <a:p>
            <a:r>
              <a:rPr lang="en-US" dirty="0" smtClean="0">
                <a:solidFill>
                  <a:srgbClr val="C42275"/>
                </a:solidFill>
                <a:latin typeface="Menlo" charset="0"/>
              </a:rPr>
              <a:t>if</a:t>
            </a:r>
            <a:r>
              <a:rPr lang="en-US" dirty="0" smtClean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Menlo" charset="0"/>
              </a:rPr>
              <a:t>HKHealthStore.isHealthDataAvailable</a:t>
            </a:r>
            <a:r>
              <a:rPr lang="en-US" dirty="0" smtClean="0">
                <a:solidFill>
                  <a:srgbClr val="000000"/>
                </a:solidFill>
                <a:latin typeface="Menlo" charset="0"/>
              </a:rPr>
              <a:t>()){</a:t>
            </a:r>
          </a:p>
          <a:p>
            <a:r>
              <a:rPr lang="en-US" dirty="0" smtClean="0">
                <a:solidFill>
                  <a:srgbClr val="000000"/>
                </a:solidFill>
                <a:latin typeface="Menlo" charset="0"/>
              </a:rPr>
              <a:t>   </a:t>
            </a:r>
            <a:r>
              <a:rPr lang="en-US" dirty="0" err="1" smtClean="0">
                <a:solidFill>
                  <a:srgbClr val="C42275"/>
                </a:solidFill>
                <a:latin typeface="Menlo" charset="0"/>
              </a:rPr>
              <a:t>self</a:t>
            </a:r>
            <a:r>
              <a:rPr lang="en-US" dirty="0" err="1" smtClean="0">
                <a:solidFill>
                  <a:srgbClr val="000000"/>
                </a:solidFill>
                <a:latin typeface="Menlo" charset="0"/>
              </a:rPr>
              <a:t>.healthKitStore.requestAuthorization</a:t>
            </a:r>
            <a:r>
              <a:rPr lang="en-US" dirty="0" smtClean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>   </a:t>
            </a:r>
            <a:r>
              <a:rPr lang="en-US" dirty="0" smtClean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en-US" dirty="0" err="1" smtClean="0">
                <a:solidFill>
                  <a:srgbClr val="000000"/>
                </a:solidFill>
                <a:latin typeface="Menlo" charset="0"/>
              </a:rPr>
              <a:t>toShare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typesToShare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dirty="0" smtClean="0">
                <a:solidFill>
                  <a:srgbClr val="000000"/>
                </a:solidFill>
                <a:latin typeface="Menlo" charset="0"/>
              </a:rPr>
              <a:t>	read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typesToRead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>       </a:t>
            </a:r>
            <a:r>
              <a:rPr lang="en-US" dirty="0" smtClean="0">
                <a:solidFill>
                  <a:srgbClr val="000000"/>
                </a:solidFill>
                <a:latin typeface="Menlo" charset="0"/>
              </a:rPr>
              <a:t>completion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: { (success, error) </a:t>
            </a:r>
            <a:r>
              <a:rPr lang="en-US" dirty="0" smtClean="0">
                <a:solidFill>
                  <a:srgbClr val="C42275"/>
                </a:solidFill>
                <a:latin typeface="Menlo" charset="0"/>
              </a:rPr>
              <a:t>in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         </a:t>
            </a: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>      </a:t>
            </a:r>
            <a:r>
              <a:rPr lang="en-US" dirty="0" smtClean="0">
                <a:solidFill>
                  <a:srgbClr val="000000"/>
                </a:solidFill>
                <a:latin typeface="Menlo" charset="0"/>
              </a:rPr>
              <a:t>		</a:t>
            </a:r>
            <a:r>
              <a:rPr lang="en-US" dirty="0" smtClean="0">
                <a:solidFill>
                  <a:srgbClr val="1E9421"/>
                </a:solidFill>
                <a:latin typeface="Menlo" charset="0"/>
              </a:rPr>
              <a:t>// </a:t>
            </a:r>
            <a:r>
              <a:rPr lang="en-US" dirty="0">
                <a:solidFill>
                  <a:srgbClr val="1E9421"/>
                </a:solidFill>
                <a:latin typeface="Menlo" charset="0"/>
              </a:rPr>
              <a:t>notify view controllers about </a:t>
            </a:r>
            <a:r>
              <a:rPr lang="en-US" dirty="0" err="1" smtClean="0">
                <a:solidFill>
                  <a:srgbClr val="1E9421"/>
                </a:solidFill>
                <a:latin typeface="Menlo" charset="0"/>
              </a:rPr>
              <a:t>healthkit</a:t>
            </a:r>
            <a:r>
              <a:rPr lang="en-US" dirty="0" smtClean="0">
                <a:solidFill>
                  <a:srgbClr val="1E9421"/>
                </a:solidFill>
                <a:latin typeface="Menlo" charset="0"/>
              </a:rPr>
              <a:t> available</a:t>
            </a:r>
            <a:endParaRPr lang="en-US" dirty="0">
              <a:solidFill>
                <a:srgbClr val="1E9421"/>
              </a:solidFill>
              <a:latin typeface="Menl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>       </a:t>
            </a:r>
            <a:r>
              <a:rPr lang="en-US" dirty="0" smtClean="0">
                <a:solidFill>
                  <a:srgbClr val="000000"/>
                </a:solidFill>
                <a:latin typeface="Menlo" charset="0"/>
              </a:rPr>
              <a:t>})</a:t>
            </a:r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>   </a:t>
            </a:r>
            <a:r>
              <a:rPr lang="en-US" dirty="0" smtClean="0">
                <a:solidFill>
                  <a:srgbClr val="000000"/>
                </a:solidFill>
                <a:latin typeface="Menlo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86268" y="6331352"/>
            <a:ext cx="3065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Re-copy code with highlighting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57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Sheet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667" y="-127320"/>
            <a:ext cx="4349878" cy="734672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59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3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3532" y="0"/>
            <a:ext cx="13716000" cy="6858000"/>
          </a:xfrm>
        </p:spPr>
      </p:pic>
    </p:spTree>
    <p:extLst>
      <p:ext uri="{BB962C8B-B14F-4D97-AF65-F5344CB8AC3E}">
        <p14:creationId xmlns:p14="http://schemas.microsoft.com/office/powerpoint/2010/main" val="84283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Demographics from </a:t>
            </a:r>
            <a:r>
              <a:rPr lang="en-US" dirty="0" err="1" smtClean="0"/>
              <a:t>HealthKit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09049" y="1690688"/>
            <a:ext cx="9173901" cy="25853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is-IS" dirty="0">
                <a:solidFill>
                  <a:srgbClr val="1E9421"/>
                </a:solidFill>
                <a:latin typeface="Menlo" charset="0"/>
              </a:rPr>
              <a:t>//        [STEP 2]: Characteristic types</a:t>
            </a:r>
          </a:p>
          <a:p>
            <a:r>
              <a:rPr lang="is-IS" dirty="0" smtClean="0">
                <a:solidFill>
                  <a:srgbClr val="C42275"/>
                </a:solidFill>
                <a:latin typeface="Menlo" charset="0"/>
              </a:rPr>
              <a:t>do</a:t>
            </a:r>
            <a:r>
              <a:rPr lang="is-IS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is-IS" dirty="0">
                <a:solidFill>
                  <a:srgbClr val="000000"/>
                </a:solidFill>
                <a:latin typeface="Menlo" charset="0"/>
              </a:rPr>
              <a:t>{</a:t>
            </a:r>
          </a:p>
          <a:p>
            <a:r>
              <a:rPr lang="is-IS" dirty="0" smtClean="0">
                <a:solidFill>
                  <a:srgbClr val="C42275"/>
                </a:solidFill>
                <a:latin typeface="Menlo" charset="0"/>
              </a:rPr>
              <a:t>	let</a:t>
            </a:r>
            <a:r>
              <a:rPr lang="is-IS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is-IS" dirty="0">
                <a:solidFill>
                  <a:srgbClr val="000000"/>
                </a:solidFill>
                <a:latin typeface="Menlo" charset="0"/>
              </a:rPr>
              <a:t>dob = </a:t>
            </a:r>
            <a:r>
              <a:rPr lang="is-IS" dirty="0">
                <a:solidFill>
                  <a:srgbClr val="C42275"/>
                </a:solidFill>
                <a:latin typeface="Menlo" charset="0"/>
              </a:rPr>
              <a:t>try</a:t>
            </a:r>
            <a:r>
              <a:rPr lang="is-IS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is-IS" dirty="0">
                <a:solidFill>
                  <a:srgbClr val="539AA4"/>
                </a:solidFill>
                <a:latin typeface="Menlo" charset="0"/>
              </a:rPr>
              <a:t>healthKitStore</a:t>
            </a:r>
            <a:r>
              <a:rPr lang="is-IS" dirty="0">
                <a:solidFill>
                  <a:srgbClr val="000000"/>
                </a:solidFill>
                <a:latin typeface="Menlo" charset="0"/>
              </a:rPr>
              <a:t>.</a:t>
            </a:r>
            <a:r>
              <a:rPr lang="is-IS" dirty="0">
                <a:solidFill>
                  <a:srgbClr val="3E1E81"/>
                </a:solidFill>
                <a:latin typeface="Menlo" charset="0"/>
              </a:rPr>
              <a:t>dateOfBirthComponents</a:t>
            </a:r>
            <a:r>
              <a:rPr lang="is-IS" dirty="0">
                <a:solidFill>
                  <a:srgbClr val="000000"/>
                </a:solidFill>
                <a:latin typeface="Menlo" charset="0"/>
              </a:rPr>
              <a:t>().</a:t>
            </a:r>
            <a:r>
              <a:rPr lang="is-IS" dirty="0">
                <a:solidFill>
                  <a:srgbClr val="703DAA"/>
                </a:solidFill>
                <a:latin typeface="Menlo" charset="0"/>
              </a:rPr>
              <a:t>date</a:t>
            </a:r>
            <a:r>
              <a:rPr lang="is-IS" dirty="0">
                <a:solidFill>
                  <a:srgbClr val="000000"/>
                </a:solidFill>
                <a:latin typeface="Menlo" charset="0"/>
              </a:rPr>
              <a:t>!</a:t>
            </a:r>
          </a:p>
          <a:p>
            <a:r>
              <a:rPr lang="is-IS" dirty="0" smtClean="0">
                <a:solidFill>
                  <a:srgbClr val="C42275"/>
                </a:solidFill>
                <a:latin typeface="Menlo" charset="0"/>
              </a:rPr>
              <a:t>	let</a:t>
            </a:r>
            <a:r>
              <a:rPr lang="is-IS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is-IS" dirty="0">
                <a:solidFill>
                  <a:srgbClr val="000000"/>
                </a:solidFill>
                <a:latin typeface="Menlo" charset="0"/>
              </a:rPr>
              <a:t>gender = </a:t>
            </a:r>
            <a:r>
              <a:rPr lang="is-IS" dirty="0">
                <a:solidFill>
                  <a:srgbClr val="C42275"/>
                </a:solidFill>
                <a:latin typeface="Menlo" charset="0"/>
              </a:rPr>
              <a:t>try</a:t>
            </a:r>
            <a:r>
              <a:rPr lang="is-IS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is-IS" dirty="0">
                <a:solidFill>
                  <a:srgbClr val="539AA4"/>
                </a:solidFill>
                <a:latin typeface="Menlo" charset="0"/>
              </a:rPr>
              <a:t>healthKitStore</a:t>
            </a:r>
            <a:r>
              <a:rPr lang="is-IS" dirty="0">
                <a:solidFill>
                  <a:srgbClr val="000000"/>
                </a:solidFill>
                <a:latin typeface="Menlo" charset="0"/>
              </a:rPr>
              <a:t>.</a:t>
            </a:r>
            <a:r>
              <a:rPr lang="is-IS" dirty="0">
                <a:solidFill>
                  <a:srgbClr val="3E1E81"/>
                </a:solidFill>
                <a:latin typeface="Menlo" charset="0"/>
              </a:rPr>
              <a:t>biologicalSex</a:t>
            </a:r>
            <a:r>
              <a:rPr lang="is-IS" dirty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r>
              <a:rPr lang="is-IS" dirty="0">
                <a:solidFill>
                  <a:srgbClr val="000000"/>
                </a:solidFill>
                <a:latin typeface="Menlo" charset="0"/>
              </a:rPr>
              <a:t>            </a:t>
            </a:r>
          </a:p>
          <a:p>
            <a:r>
              <a:rPr lang="is-IS" dirty="0" smtClean="0">
                <a:solidFill>
                  <a:srgbClr val="1E9421"/>
                </a:solidFill>
                <a:latin typeface="Menlo" charset="0"/>
              </a:rPr>
              <a:t>	// </a:t>
            </a:r>
            <a:r>
              <a:rPr lang="is-IS" dirty="0">
                <a:solidFill>
                  <a:srgbClr val="1E9421"/>
                </a:solidFill>
                <a:latin typeface="Menlo" charset="0"/>
              </a:rPr>
              <a:t>pass demos to </a:t>
            </a:r>
            <a:r>
              <a:rPr lang="is-IS" dirty="0" smtClean="0">
                <a:solidFill>
                  <a:srgbClr val="1E9421"/>
                </a:solidFill>
                <a:latin typeface="Menlo" charset="0"/>
              </a:rPr>
              <a:t>ui</a:t>
            </a:r>
          </a:p>
          <a:p>
            <a:r>
              <a:rPr lang="is-IS" dirty="0" smtClean="0">
                <a:solidFill>
                  <a:srgbClr val="000000"/>
                </a:solidFill>
                <a:latin typeface="Menlo" charset="0"/>
              </a:rPr>
              <a:t>} </a:t>
            </a:r>
            <a:r>
              <a:rPr lang="is-IS" dirty="0">
                <a:solidFill>
                  <a:srgbClr val="C42275"/>
                </a:solidFill>
                <a:latin typeface="Menlo" charset="0"/>
              </a:rPr>
              <a:t>catch</a:t>
            </a:r>
            <a:r>
              <a:rPr lang="is-IS" dirty="0">
                <a:solidFill>
                  <a:srgbClr val="000000"/>
                </a:solidFill>
                <a:latin typeface="Menlo" charset="0"/>
              </a:rPr>
              <a:t>  {</a:t>
            </a:r>
          </a:p>
          <a:p>
            <a:r>
              <a:rPr lang="is-IS" dirty="0">
                <a:solidFill>
                  <a:srgbClr val="000000"/>
                </a:solidFill>
                <a:latin typeface="Menlo" charset="0"/>
              </a:rPr>
              <a:t>     </a:t>
            </a:r>
            <a:r>
              <a:rPr lang="is-IS" dirty="0" smtClean="0">
                <a:solidFill>
                  <a:srgbClr val="000000"/>
                </a:solidFill>
                <a:latin typeface="Menlo" charset="0"/>
              </a:rPr>
              <a:t>	</a:t>
            </a:r>
            <a:r>
              <a:rPr lang="is-IS" dirty="0" smtClean="0">
                <a:solidFill>
                  <a:srgbClr val="1E9421"/>
                </a:solidFill>
                <a:latin typeface="Menlo" charset="0"/>
              </a:rPr>
              <a:t>// handle </a:t>
            </a:r>
            <a:r>
              <a:rPr lang="is-IS" dirty="0">
                <a:solidFill>
                  <a:srgbClr val="1E9421"/>
                </a:solidFill>
                <a:latin typeface="Menlo" charset="0"/>
              </a:rPr>
              <a:t>error</a:t>
            </a:r>
          </a:p>
          <a:p>
            <a:r>
              <a:rPr lang="is-IS" dirty="0" smtClean="0">
                <a:solidFill>
                  <a:srgbClr val="000000"/>
                </a:solidFill>
                <a:latin typeface="Menlo" charset="0"/>
              </a:rPr>
              <a:t>}</a:t>
            </a:r>
            <a:endParaRPr lang="is-IS" dirty="0">
              <a:solidFill>
                <a:srgbClr val="000000"/>
              </a:solidFill>
              <a:effectLst/>
              <a:latin typeface="Menlo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37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2775" y="561895"/>
            <a:ext cx="3606478" cy="1325563"/>
          </a:xfrm>
        </p:spPr>
        <p:txBody>
          <a:bodyPr/>
          <a:lstStyle/>
          <a:p>
            <a:r>
              <a:rPr lang="en-US" dirty="0" smtClean="0"/>
              <a:t>Demographics Screen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673" y="561895"/>
            <a:ext cx="3895102" cy="65786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3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 samples to </a:t>
            </a:r>
            <a:r>
              <a:rPr lang="en-US" dirty="0" err="1" smtClean="0"/>
              <a:t>HealthKit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38200" y="1690688"/>
            <a:ext cx="10805931" cy="4154984"/>
          </a:xfrm>
          <a:prstGeom prst="rect">
            <a:avLst/>
          </a:prstGeom>
          <a:solidFill>
            <a:srgbClr val="F9F9F9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is-IS" sz="2400" dirty="0" smtClean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sample = </a:t>
            </a:r>
            <a:r>
              <a:rPr lang="is-IS" sz="2400" dirty="0">
                <a:solidFill>
                  <a:srgbClr val="6122AE"/>
                </a:solidFill>
                <a:latin typeface="Menlo" charset="0"/>
              </a:rPr>
              <a:t>HKQuantitySample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	type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is-IS" sz="2400" dirty="0">
                <a:solidFill>
                  <a:srgbClr val="6122AE"/>
                </a:solidFill>
                <a:latin typeface="Menlo" charset="0"/>
              </a:rPr>
              <a:t>HKSampleType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.</a:t>
            </a:r>
            <a:r>
              <a:rPr lang="is-IS" sz="2400" dirty="0">
                <a:solidFill>
                  <a:srgbClr val="3E1E81"/>
                </a:solidFill>
                <a:latin typeface="Menlo" charset="0"/>
              </a:rPr>
              <a:t>quantityType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(</a:t>
            </a:r>
          </a:p>
          <a:p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		forIdentifier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: .</a:t>
            </a:r>
            <a:r>
              <a:rPr lang="is-IS" sz="2400" dirty="0">
                <a:solidFill>
                  <a:srgbClr val="703DAA"/>
                </a:solidFill>
                <a:latin typeface="Menlo" charset="0"/>
              </a:rPr>
              <a:t>inhalerUsage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)!,</a:t>
            </a:r>
          </a:p>
          <a:p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	quantity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is-IS" sz="2400" dirty="0">
                <a:solidFill>
                  <a:srgbClr val="539AA4"/>
                </a:solidFill>
                <a:latin typeface="Menlo" charset="0"/>
              </a:rPr>
              <a:t>quantityOne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	start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: date,</a:t>
            </a:r>
          </a:p>
          <a:p>
            <a:pPr lvl="1"/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	end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: date</a:t>
            </a:r>
          </a:p>
          <a:p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)</a:t>
            </a:r>
            <a:endParaRPr lang="is-I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is-IS" sz="2400" dirty="0">
                <a:solidFill>
                  <a:srgbClr val="000000"/>
                </a:solidFill>
                <a:latin typeface="Menlo" charset="0"/>
              </a:rPr>
              <a:t>            </a:t>
            </a:r>
          </a:p>
          <a:p>
            <a:r>
              <a:rPr lang="is-IS" sz="2400" dirty="0" smtClean="0">
                <a:solidFill>
                  <a:srgbClr val="539AA4"/>
                </a:solidFill>
                <a:latin typeface="Menlo" charset="0"/>
              </a:rPr>
              <a:t>healthKitStore</a:t>
            </a:r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.</a:t>
            </a:r>
            <a:r>
              <a:rPr lang="is-IS" sz="2400" dirty="0" smtClean="0">
                <a:solidFill>
                  <a:srgbClr val="3E1E81"/>
                </a:solidFill>
                <a:latin typeface="Menlo" charset="0"/>
              </a:rPr>
              <a:t>save</a:t>
            </a:r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(sample</a:t>
            </a:r>
            <a:r>
              <a:rPr lang="is-IS" sz="2400" dirty="0">
                <a:solidFill>
                  <a:srgbClr val="000000"/>
                </a:solidFill>
                <a:latin typeface="Menlo" charset="0"/>
              </a:rPr>
              <a:t>) { (success, error) </a:t>
            </a:r>
            <a:r>
              <a:rPr lang="is-IS" sz="2400" dirty="0">
                <a:solidFill>
                  <a:srgbClr val="C42275"/>
                </a:solidFill>
                <a:latin typeface="Menlo" charset="0"/>
              </a:rPr>
              <a:t>in</a:t>
            </a:r>
            <a:endParaRPr lang="is-IS" sz="2400" dirty="0">
              <a:solidFill>
                <a:srgbClr val="000000"/>
              </a:solidFill>
              <a:latin typeface="Menlo" charset="0"/>
            </a:endParaRPr>
          </a:p>
          <a:p>
            <a:r>
              <a:rPr lang="is-IS" sz="2400" dirty="0" smtClean="0">
                <a:solidFill>
                  <a:srgbClr val="1E9421"/>
                </a:solidFill>
                <a:latin typeface="Menlo" charset="0"/>
              </a:rPr>
              <a:t>	// </a:t>
            </a:r>
            <a:r>
              <a:rPr lang="is-IS" sz="2400" dirty="0">
                <a:solidFill>
                  <a:srgbClr val="1E9421"/>
                </a:solidFill>
                <a:latin typeface="Menlo" charset="0"/>
              </a:rPr>
              <a:t>handle </a:t>
            </a:r>
            <a:r>
              <a:rPr lang="is-IS" sz="2400" dirty="0" smtClean="0">
                <a:solidFill>
                  <a:srgbClr val="1E9421"/>
                </a:solidFill>
                <a:latin typeface="Menlo" charset="0"/>
              </a:rPr>
              <a:t>success</a:t>
            </a:r>
          </a:p>
          <a:p>
            <a:r>
              <a:rPr lang="is-IS" sz="2400" dirty="0" smtClean="0">
                <a:solidFill>
                  <a:srgbClr val="000000"/>
                </a:solidFill>
                <a:latin typeface="Menlo" charset="0"/>
              </a:rPr>
              <a:t>}</a:t>
            </a:r>
            <a:endParaRPr lang="is-IS" sz="2400" dirty="0">
              <a:solidFill>
                <a:srgbClr val="000000"/>
              </a:solidFill>
              <a:effectLst/>
              <a:latin typeface="Menlo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84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2775" y="561895"/>
            <a:ext cx="3606478" cy="1325563"/>
          </a:xfrm>
        </p:spPr>
        <p:txBody>
          <a:bodyPr/>
          <a:lstStyle/>
          <a:p>
            <a:r>
              <a:rPr lang="en-US" dirty="0" smtClean="0"/>
              <a:t>Record usage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673" y="561895"/>
            <a:ext cx="3895102" cy="65786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7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Include some metadata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00491" y="1690688"/>
            <a:ext cx="8191018" cy="4247317"/>
          </a:xfrm>
          <a:prstGeom prst="rect">
            <a:avLst/>
          </a:prstGeom>
          <a:solidFill>
            <a:srgbClr val="F9F9F9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coordinateString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dirty="0">
                <a:solidFill>
                  <a:srgbClr val="C81B13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\</a:t>
            </a:r>
            <a:r>
              <a:rPr lang="en-US" dirty="0">
                <a:solidFill>
                  <a:srgbClr val="C81B13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lat</a:t>
            </a:r>
            <a:r>
              <a:rPr lang="en-US" dirty="0">
                <a:solidFill>
                  <a:srgbClr val="C81B13"/>
                </a:solidFill>
                <a:latin typeface="Menlo" charset="0"/>
              </a:rPr>
              <a:t>),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\</a:t>
            </a:r>
            <a:r>
              <a:rPr lang="en-US" dirty="0">
                <a:solidFill>
                  <a:srgbClr val="C81B13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lon</a:t>
            </a:r>
            <a:r>
              <a:rPr lang="en-US" dirty="0">
                <a:solidFill>
                  <a:srgbClr val="C81B13"/>
                </a:solidFill>
                <a:latin typeface="Menlo" charset="0"/>
              </a:rPr>
              <a:t>)"</a:t>
            </a:r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r>
              <a:rPr lang="en-US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sample = </a:t>
            </a:r>
            <a:r>
              <a:rPr lang="en-US" dirty="0" err="1">
                <a:solidFill>
                  <a:srgbClr val="6122AE"/>
                </a:solidFill>
                <a:latin typeface="Menlo" charset="0"/>
              </a:rPr>
              <a:t>HKQuantitySample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(</a:t>
            </a:r>
            <a:endParaRPr lang="en-US" dirty="0">
              <a:solidFill>
                <a:srgbClr val="6122AE"/>
              </a:solidFill>
              <a:latin typeface="Menl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>    type: </a:t>
            </a:r>
            <a:r>
              <a:rPr lang="en-US" dirty="0" err="1">
                <a:solidFill>
                  <a:srgbClr val="539AA4"/>
                </a:solidFill>
                <a:latin typeface="Menlo" charset="0"/>
              </a:rPr>
              <a:t>inhalerUsageQuantitityType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,</a:t>
            </a:r>
            <a:endParaRPr lang="en-US" dirty="0">
              <a:solidFill>
                <a:srgbClr val="539AA4"/>
              </a:solidFill>
              <a:latin typeface="Menl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>    quantity: </a:t>
            </a:r>
            <a:r>
              <a:rPr lang="en-US" dirty="0" err="1">
                <a:solidFill>
                  <a:srgbClr val="539AA4"/>
                </a:solidFill>
                <a:latin typeface="Menlo" charset="0"/>
              </a:rPr>
              <a:t>quantityOne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>    start: date,</a:t>
            </a: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>    end: date,</a:t>
            </a: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>    metadata: [</a:t>
            </a:r>
            <a:r>
              <a:rPr lang="en-US" dirty="0" err="1">
                <a:solidFill>
                  <a:srgbClr val="539AA4"/>
                </a:solidFill>
                <a:latin typeface="Menlo" charset="0"/>
              </a:rPr>
              <a:t>usageLocationKey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:coordinateString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]</a:t>
            </a: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539AA4"/>
                </a:solidFill>
                <a:latin typeface="Menlo" charset="0"/>
              </a:rPr>
              <a:t>healthKitStore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3E1E81"/>
                </a:solidFill>
                <a:latin typeface="Menlo" charset="0"/>
              </a:rPr>
              <a:t>save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(sample) { (success, error) </a:t>
            </a:r>
            <a:r>
              <a:rPr lang="en-US" dirty="0">
                <a:solidFill>
                  <a:srgbClr val="C42275"/>
                </a:solidFill>
                <a:latin typeface="Menlo" charset="0"/>
              </a:rPr>
              <a:t>in</a:t>
            </a:r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dirty="0">
                <a:solidFill>
                  <a:srgbClr val="3E1E81"/>
                </a:solidFill>
                <a:latin typeface="Menlo" charset="0"/>
              </a:rPr>
              <a:t>print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C81B13"/>
                </a:solidFill>
                <a:latin typeface="Menlo" charset="0"/>
              </a:rPr>
              <a:t>"saved one use to health kit, with location"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dirty="0">
              <a:solidFill>
                <a:srgbClr val="C81B13"/>
              </a:solidFill>
              <a:latin typeface="Menl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>}</a:t>
            </a:r>
            <a:endParaRPr lang="en-US" dirty="0">
              <a:solidFill>
                <a:srgbClr val="000000"/>
              </a:solidFill>
              <a:effectLst/>
              <a:latin typeface="Menlo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97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288" y="469297"/>
            <a:ext cx="3373736" cy="1325563"/>
          </a:xfrm>
        </p:spPr>
        <p:txBody>
          <a:bodyPr/>
          <a:lstStyle/>
          <a:p>
            <a:r>
              <a:rPr lang="en-US" dirty="0" smtClean="0"/>
              <a:t>Inhaler Usage with Location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024" y="231495"/>
            <a:ext cx="4068914" cy="687219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6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Inhaler Usage from </a:t>
            </a:r>
            <a:r>
              <a:rPr lang="en-US" dirty="0" err="1" smtClean="0"/>
              <a:t>HealthKit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8000" y="1582341"/>
            <a:ext cx="633906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42275"/>
                </a:solidFill>
                <a:latin typeface="Menlo" charset="0"/>
              </a:rPr>
              <a:t>let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query = </a:t>
            </a:r>
            <a:r>
              <a:rPr lang="en-US" dirty="0" err="1">
                <a:solidFill>
                  <a:srgbClr val="6122AE"/>
                </a:solidFill>
                <a:latin typeface="Menlo" charset="0"/>
              </a:rPr>
              <a:t>HKSampleQuery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(</a:t>
            </a:r>
            <a:endParaRPr lang="en-US" dirty="0">
              <a:solidFill>
                <a:srgbClr val="6122AE"/>
              </a:solidFill>
              <a:latin typeface="Menl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sampleType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dirty="0" err="1">
                <a:solidFill>
                  <a:srgbClr val="539AA4"/>
                </a:solidFill>
                <a:latin typeface="Menlo" charset="0"/>
              </a:rPr>
              <a:t>inhalerUsageQuantitityType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,</a:t>
            </a:r>
            <a:endParaRPr lang="en-US" dirty="0">
              <a:solidFill>
                <a:srgbClr val="539AA4"/>
              </a:solidFill>
              <a:latin typeface="Menl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>    predicate: </a:t>
            </a:r>
            <a:r>
              <a:rPr lang="en-US" dirty="0">
                <a:solidFill>
                  <a:srgbClr val="C42275"/>
                </a:solidFill>
                <a:latin typeface="Menlo" charset="0"/>
              </a:rPr>
              <a:t>nil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>    limit: </a:t>
            </a:r>
            <a:r>
              <a:rPr lang="en-US" dirty="0">
                <a:solidFill>
                  <a:srgbClr val="0435FF"/>
                </a:solidFill>
                <a:latin typeface="Menlo" charset="0"/>
              </a:rPr>
              <a:t>100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sortDescriptors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dirty="0">
                <a:solidFill>
                  <a:srgbClr val="C42275"/>
                </a:solidFill>
                <a:latin typeface="Menlo" charset="0"/>
              </a:rPr>
              <a:t>nil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) { (query, samples, error) </a:t>
            </a:r>
            <a:r>
              <a:rPr lang="en-US" dirty="0">
                <a:solidFill>
                  <a:srgbClr val="C42275"/>
                </a:solidFill>
                <a:latin typeface="Menlo" charset="0"/>
              </a:rPr>
              <a:t>in</a:t>
            </a:r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>        completion(samples </a:t>
            </a:r>
            <a:r>
              <a:rPr lang="en-US" dirty="0">
                <a:solidFill>
                  <a:srgbClr val="C42275"/>
                </a:solidFill>
                <a:latin typeface="Menlo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? [</a:t>
            </a:r>
            <a:r>
              <a:rPr lang="en-US" dirty="0" err="1">
                <a:solidFill>
                  <a:srgbClr val="6122AE"/>
                </a:solidFill>
                <a:latin typeface="Menlo" charset="0"/>
              </a:rPr>
              <a:t>HKQuantitySample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])</a:t>
            </a: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>    }</a:t>
            </a: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r>
              <a:rPr lang="en-US" dirty="0" err="1">
                <a:solidFill>
                  <a:srgbClr val="C42275"/>
                </a:solidFill>
                <a:latin typeface="Menlo" charset="0"/>
              </a:rPr>
              <a:t>self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539AA4"/>
                </a:solidFill>
                <a:latin typeface="Menlo" charset="0"/>
              </a:rPr>
              <a:t>healthKitStore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dirty="0" err="1">
                <a:solidFill>
                  <a:srgbClr val="3E1E81"/>
                </a:solidFill>
                <a:latin typeface="Menlo" charset="0"/>
              </a:rPr>
              <a:t>execute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(query)</a:t>
            </a:r>
            <a:endParaRPr lang="en-US" dirty="0">
              <a:solidFill>
                <a:srgbClr val="539AA4"/>
              </a:solidFill>
              <a:effectLst/>
              <a:latin typeface="Menlo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ResearchKit Charts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47795" cy="4351338"/>
          </a:xfrm>
        </p:spPr>
        <p:txBody>
          <a:bodyPr/>
          <a:lstStyle/>
          <a:p>
            <a:r>
              <a:rPr lang="en-US" dirty="0" err="1" smtClean="0"/>
              <a:t>ORK</a:t>
            </a:r>
            <a:r>
              <a:rPr lang="en-US" b="1" dirty="0" err="1" smtClean="0"/>
              <a:t>LineGraph</a:t>
            </a:r>
            <a:r>
              <a:rPr lang="en-US" dirty="0" err="1" smtClean="0"/>
              <a:t>ChartView</a:t>
            </a:r>
            <a:endParaRPr lang="en-US" dirty="0" smtClean="0"/>
          </a:p>
          <a:p>
            <a:r>
              <a:rPr lang="en-US" dirty="0" err="1"/>
              <a:t>ORK</a:t>
            </a:r>
            <a:r>
              <a:rPr lang="en-US" b="1" dirty="0" err="1"/>
              <a:t>ValueRange</a:t>
            </a:r>
            <a:r>
              <a:rPr lang="en-US" dirty="0" err="1"/>
              <a:t>GraphChartViewDataSource</a:t>
            </a:r>
            <a:endParaRPr lang="en-US" dirty="0"/>
          </a:p>
          <a:p>
            <a:pPr lvl="1"/>
            <a:r>
              <a:rPr lang="en-US" dirty="0" err="1"/>
              <a:t>dataPointForPointIndex</a:t>
            </a:r>
            <a:endParaRPr lang="en-US" dirty="0"/>
          </a:p>
          <a:p>
            <a:pPr lvl="1"/>
            <a:r>
              <a:rPr lang="en-US" dirty="0" err="1"/>
              <a:t>numberOfDataPointsForPlotIndex</a:t>
            </a:r>
            <a:endParaRPr lang="en-US" dirty="0"/>
          </a:p>
          <a:p>
            <a:pPr lvl="1"/>
            <a:r>
              <a:rPr lang="en-US" dirty="0" err="1"/>
              <a:t>numberOfPlots</a:t>
            </a:r>
            <a:endParaRPr lang="en-US" dirty="0"/>
          </a:p>
          <a:p>
            <a:pPr lvl="1"/>
            <a:r>
              <a:rPr lang="en-US" dirty="0" err="1"/>
              <a:t>titleForXAxisAtPointIndex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592" y="2082951"/>
            <a:ext cx="5182779" cy="346629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61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52909" cy="4351338"/>
          </a:xfrm>
        </p:spPr>
        <p:txBody>
          <a:bodyPr/>
          <a:lstStyle/>
          <a:p>
            <a:r>
              <a:rPr lang="en-US" dirty="0" err="1" smtClean="0"/>
              <a:t>MKMapView</a:t>
            </a:r>
            <a:endParaRPr lang="en-US" dirty="0" smtClean="0"/>
          </a:p>
          <a:p>
            <a:r>
              <a:rPr lang="en-US" dirty="0" err="1"/>
              <a:t>MKMapViewDelegate</a:t>
            </a:r>
            <a:endParaRPr lang="en-US" dirty="0"/>
          </a:p>
          <a:p>
            <a:pPr lvl="1"/>
            <a:r>
              <a:rPr lang="en-US" dirty="0" err="1" smtClean="0"/>
              <a:t>viewForAnnotation</a:t>
            </a:r>
            <a:endParaRPr lang="en-US" dirty="0" smtClean="0"/>
          </a:p>
          <a:p>
            <a:pPr lvl="1"/>
            <a:r>
              <a:rPr lang="en-US" dirty="0" smtClean="0"/>
              <a:t>extend </a:t>
            </a:r>
            <a:r>
              <a:rPr lang="en-US" dirty="0" err="1" smtClean="0"/>
              <a:t>HKQuantitySample</a:t>
            </a:r>
            <a:r>
              <a:rPr lang="en-US" dirty="0" smtClean="0"/>
              <a:t> implement </a:t>
            </a:r>
            <a:r>
              <a:rPr lang="en-US" dirty="0" err="1" smtClean="0"/>
              <a:t>MKAnnotation</a:t>
            </a:r>
            <a:endParaRPr lang="en-US" dirty="0" smtClean="0"/>
          </a:p>
          <a:p>
            <a:pPr lvl="1"/>
            <a:r>
              <a:rPr lang="en-US" dirty="0" smtClean="0"/>
              <a:t>Add annotations to </a:t>
            </a:r>
            <a:r>
              <a:rPr lang="en-US" dirty="0" err="1"/>
              <a:t>MKMapView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142" y="1743371"/>
            <a:ext cx="4575858" cy="511462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9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4064" y="2587463"/>
            <a:ext cx="1766103" cy="1325563"/>
          </a:xfrm>
        </p:spPr>
        <p:txBody>
          <a:bodyPr/>
          <a:lstStyle/>
          <a:p>
            <a:r>
              <a:rPr lang="en-US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4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3093"/>
            <a:ext cx="12192000" cy="8120063"/>
          </a:xfrm>
        </p:spPr>
      </p:pic>
    </p:spTree>
    <p:extLst>
      <p:ext uri="{BB962C8B-B14F-4D97-AF65-F5344CB8AC3E}">
        <p14:creationId xmlns:p14="http://schemas.microsoft.com/office/powerpoint/2010/main" val="78530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III. HIPAA And You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59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HIPPA Is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Health Insurance Portability and Accountability Act</a:t>
            </a:r>
          </a:p>
          <a:p>
            <a:r>
              <a:rPr lang="en-US" dirty="0" smtClean="0"/>
              <a:t>You must protect PHI</a:t>
            </a:r>
            <a:endParaRPr lang="en-US" dirty="0"/>
          </a:p>
          <a:p>
            <a:r>
              <a:rPr lang="en-US" dirty="0" smtClean="0"/>
              <a:t>Minimize use </a:t>
            </a:r>
            <a:r>
              <a:rPr lang="en-US" dirty="0"/>
              <a:t>and sharing </a:t>
            </a:r>
            <a:r>
              <a:rPr lang="en-US" dirty="0" smtClean="0"/>
              <a:t>of PHI</a:t>
            </a:r>
            <a:endParaRPr lang="en-US" dirty="0"/>
          </a:p>
          <a:p>
            <a:r>
              <a:rPr lang="en-US" dirty="0" smtClean="0"/>
              <a:t>Agreements with Business Associates to safeguard PHI</a:t>
            </a:r>
            <a:endParaRPr lang="en-US" dirty="0"/>
          </a:p>
          <a:p>
            <a:r>
              <a:rPr lang="en-US" dirty="0" smtClean="0"/>
              <a:t>Training and procedures to protect PHI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5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396409" cy="1325563"/>
          </a:xfrm>
        </p:spPr>
        <p:txBody>
          <a:bodyPr/>
          <a:lstStyle/>
          <a:p>
            <a:r>
              <a:rPr lang="en-US" dirty="0" smtClean="0"/>
              <a:t>PHI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396409" cy="4351338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Billing </a:t>
            </a:r>
            <a:r>
              <a:rPr lang="en-US" dirty="0"/>
              <a:t>information from your doctor</a:t>
            </a:r>
          </a:p>
          <a:p>
            <a:r>
              <a:rPr lang="en-US" dirty="0"/>
              <a:t>Email to your doctor's office about a medication or prescription you need.</a:t>
            </a:r>
          </a:p>
          <a:p>
            <a:r>
              <a:rPr lang="en-US" dirty="0"/>
              <a:t>Appointment scheduling note with your doctor's office</a:t>
            </a:r>
          </a:p>
          <a:p>
            <a:r>
              <a:rPr lang="en-US" dirty="0"/>
              <a:t>An MRI scan</a:t>
            </a:r>
          </a:p>
          <a:p>
            <a:r>
              <a:rPr lang="en-US" dirty="0"/>
              <a:t>Blood test results</a:t>
            </a:r>
          </a:p>
          <a:p>
            <a:r>
              <a:rPr lang="en-US" dirty="0"/>
              <a:t>Phone records</a:t>
            </a:r>
          </a:p>
          <a:p>
            <a:r>
              <a:rPr lang="en-US" dirty="0"/>
              <a:t>Examples of non-PHI data:</a:t>
            </a:r>
          </a:p>
          <a:p>
            <a:r>
              <a:rPr lang="en-US" dirty="0"/>
              <a:t>Number of steps in a pedometer</a:t>
            </a:r>
          </a:p>
          <a:p>
            <a:r>
              <a:rPr lang="en-US" dirty="0"/>
              <a:t>Number of calories burned</a:t>
            </a:r>
          </a:p>
          <a:p>
            <a:r>
              <a:rPr lang="en-US" dirty="0"/>
              <a:t>Blood sugar readings w/out personally identifiable user information (PII) (such as an account or user name)</a:t>
            </a:r>
          </a:p>
          <a:p>
            <a:r>
              <a:rPr lang="en-US" dirty="0"/>
              <a:t>Heart rate readings w/out PII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234609" y="365125"/>
            <a:ext cx="43964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CHI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234609" y="1825625"/>
            <a:ext cx="439640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Not identifiable</a:t>
            </a:r>
          </a:p>
          <a:p>
            <a:r>
              <a:rPr lang="en-US" dirty="0" smtClean="0"/>
              <a:t>Not shared with covered entity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13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Covered </a:t>
            </a:r>
            <a:r>
              <a:rPr lang="en-US" b="1" dirty="0" smtClean="0"/>
              <a:t>Entity and Business Associates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525078"/>
            <a:ext cx="4992757" cy="2888974"/>
          </a:xfrm>
        </p:spPr>
        <p:txBody>
          <a:bodyPr>
            <a:normAutofit/>
          </a:bodyPr>
          <a:lstStyle/>
          <a:p>
            <a:r>
              <a:rPr lang="en-US" b="1" dirty="0" smtClean="0"/>
              <a:t>Covered Entity </a:t>
            </a:r>
            <a:r>
              <a:rPr lang="en-US" dirty="0"/>
              <a:t>is anyone who provides treatment, payment and operations in healthcare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Hospital</a:t>
            </a:r>
          </a:p>
          <a:p>
            <a:pPr lvl="1"/>
            <a:r>
              <a:rPr lang="en-US" dirty="0" smtClean="0"/>
              <a:t>Dialysis Clinic</a:t>
            </a:r>
          </a:p>
          <a:p>
            <a:pPr lvl="1"/>
            <a:r>
              <a:rPr lang="en-US" dirty="0" smtClean="0"/>
              <a:t>Doctor’s Office</a:t>
            </a:r>
          </a:p>
          <a:p>
            <a:pPr lvl="1"/>
            <a:r>
              <a:rPr lang="en-US" dirty="0" smtClean="0"/>
              <a:t>Insurance Provider</a:t>
            </a:r>
          </a:p>
          <a:p>
            <a:pPr lvl="1"/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30957" y="3525078"/>
            <a:ext cx="4992757" cy="2516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Business Associate </a:t>
            </a:r>
            <a:r>
              <a:rPr lang="en-US" dirty="0" smtClean="0"/>
              <a:t>is a vendor or subcontractor who has access to PHI.</a:t>
            </a:r>
          </a:p>
          <a:p>
            <a:pPr lvl="1"/>
            <a:r>
              <a:rPr lang="en-US" dirty="0" smtClean="0"/>
              <a:t>Email vendor</a:t>
            </a:r>
          </a:p>
          <a:p>
            <a:pPr lvl="1"/>
            <a:r>
              <a:rPr lang="en-US" dirty="0" smtClean="0"/>
              <a:t>Cloud storage provider</a:t>
            </a:r>
          </a:p>
          <a:p>
            <a:pPr lvl="1"/>
            <a:r>
              <a:rPr lang="en-US" dirty="0" smtClean="0"/>
              <a:t>Payment platform</a:t>
            </a:r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60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Technical Safeguards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/>
              <a:t>Access Control Requirements</a:t>
            </a:r>
          </a:p>
          <a:p>
            <a:pPr lvl="1"/>
            <a:r>
              <a:rPr lang="en-US" dirty="0"/>
              <a:t>Unique User Identification (required): Assign a unique name and/or number for identifying and tracking user identity.</a:t>
            </a:r>
          </a:p>
          <a:p>
            <a:pPr lvl="1"/>
            <a:r>
              <a:rPr lang="en-US" dirty="0"/>
              <a:t>Emergency Access Procedure (required): Establish (and implement as needed) procedures for obtaining necessary </a:t>
            </a:r>
            <a:r>
              <a:rPr lang="en-US" dirty="0" err="1"/>
              <a:t>ePHI</a:t>
            </a:r>
            <a:r>
              <a:rPr lang="en-US" dirty="0"/>
              <a:t> during an emergency.</a:t>
            </a:r>
          </a:p>
          <a:p>
            <a:pPr lvl="1"/>
            <a:r>
              <a:rPr lang="en-US" dirty="0"/>
              <a:t>Automatic Logoff (addressable): Implement electronic procedures that terminate an electronic session after a predetermined time of inactivity.</a:t>
            </a:r>
          </a:p>
          <a:p>
            <a:pPr lvl="1"/>
            <a:r>
              <a:rPr lang="en-US" dirty="0"/>
              <a:t>Authentication (required): Implement procedures to verify that a person or entity seeking access to </a:t>
            </a:r>
            <a:r>
              <a:rPr lang="en-US" dirty="0" err="1"/>
              <a:t>ePHI</a:t>
            </a:r>
            <a:r>
              <a:rPr lang="en-US" dirty="0"/>
              <a:t> is the one claimed.</a:t>
            </a:r>
          </a:p>
          <a:p>
            <a:pPr lvl="1"/>
            <a:r>
              <a:rPr lang="en-US" dirty="0"/>
              <a:t>Encryption and Decryption (addressable): Implement a mechanism to encrypt and decrypt </a:t>
            </a:r>
            <a:r>
              <a:rPr lang="en-US" dirty="0" err="1"/>
              <a:t>ePHI</a:t>
            </a:r>
            <a:r>
              <a:rPr lang="en-US" dirty="0"/>
              <a:t>.</a:t>
            </a:r>
          </a:p>
          <a:p>
            <a:r>
              <a:rPr lang="en-US" b="1" dirty="0"/>
              <a:t>Transmission Security</a:t>
            </a:r>
          </a:p>
          <a:p>
            <a:pPr lvl="1"/>
            <a:r>
              <a:rPr lang="en-US" dirty="0"/>
              <a:t>Integrity Controls (addressable): Implement security measures to ensure that electronically transmitted </a:t>
            </a:r>
            <a:r>
              <a:rPr lang="en-US" dirty="0" err="1"/>
              <a:t>ePHI</a:t>
            </a:r>
            <a:r>
              <a:rPr lang="en-US" dirty="0"/>
              <a:t> is not improperly modified without detection until disposed of.</a:t>
            </a:r>
          </a:p>
          <a:p>
            <a:pPr lvl="1"/>
            <a:r>
              <a:rPr lang="en-US" dirty="0"/>
              <a:t>Encryption (addressable): Implement a mechanism to encrypt </a:t>
            </a:r>
            <a:r>
              <a:rPr lang="en-US" dirty="0" err="1"/>
              <a:t>ePHI</a:t>
            </a:r>
            <a:r>
              <a:rPr lang="en-US" dirty="0"/>
              <a:t> whenever deemed appropriate.</a:t>
            </a:r>
          </a:p>
          <a:p>
            <a:r>
              <a:rPr lang="en-US" b="1" dirty="0"/>
              <a:t>Audit and Integrity</a:t>
            </a:r>
          </a:p>
          <a:p>
            <a:pPr lvl="1"/>
            <a:r>
              <a:rPr lang="en-US" dirty="0"/>
              <a:t>Audit Controls (required): Implement hardware, software, and/or procedural mechanisms that record and examine activity in information systems that contain or use </a:t>
            </a:r>
            <a:r>
              <a:rPr lang="en-US" dirty="0" err="1"/>
              <a:t>ePHI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Mechanism to Authenticate </a:t>
            </a:r>
            <a:r>
              <a:rPr lang="en-US" dirty="0" err="1"/>
              <a:t>ePHI</a:t>
            </a:r>
            <a:r>
              <a:rPr lang="en-US" dirty="0"/>
              <a:t> (addressable): Implement electronic mechanisms to corroborate that </a:t>
            </a:r>
            <a:r>
              <a:rPr lang="en-US" dirty="0" err="1"/>
              <a:t>ePHI</a:t>
            </a:r>
            <a:r>
              <a:rPr lang="en-US" dirty="0"/>
              <a:t> has not been altered or destroyed in an unauthorized manner.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4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HIPPA Fines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2" y="2090587"/>
            <a:ext cx="12059478" cy="2776674"/>
          </a:xfrm>
        </p:spPr>
      </p:pic>
      <p:sp>
        <p:nvSpPr>
          <p:cNvPr id="5" name="Rectangle 4"/>
          <p:cNvSpPr/>
          <p:nvPr/>
        </p:nvSpPr>
        <p:spPr>
          <a:xfrm>
            <a:off x="838200" y="6080299"/>
            <a:ext cx="3435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-apple-system" charset="0"/>
              </a:rPr>
              <a:t>Source: HHS, Federal </a:t>
            </a:r>
            <a:r>
              <a:rPr lang="en-US" dirty="0" err="1">
                <a:solidFill>
                  <a:srgbClr val="24292E"/>
                </a:solidFill>
                <a:latin typeface="-apple-system" charset="0"/>
              </a:rPr>
              <a:t>Register.gov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6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Push Notifications</a:t>
            </a:r>
          </a:p>
          <a:p>
            <a:r>
              <a:rPr lang="en-US" dirty="0" smtClean="0"/>
              <a:t>Emails/automated calls</a:t>
            </a:r>
          </a:p>
          <a:p>
            <a:r>
              <a:rPr lang="en-US" dirty="0" smtClean="0"/>
              <a:t>Integrations</a:t>
            </a:r>
          </a:p>
          <a:p>
            <a:r>
              <a:rPr lang="en-US" dirty="0" smtClean="0"/>
              <a:t>Encryption</a:t>
            </a:r>
          </a:p>
          <a:p>
            <a:r>
              <a:rPr lang="en-US" dirty="0" smtClean="0"/>
              <a:t>Lock screen</a:t>
            </a:r>
          </a:p>
          <a:p>
            <a:r>
              <a:rPr lang="en-US" dirty="0"/>
              <a:t>Enabling remote wiping of lost phones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3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DaVita (</a:t>
            </a:r>
            <a:r>
              <a:rPr lang="en-US" dirty="0" err="1" smtClean="0"/>
              <a:t>MCoE</a:t>
            </a:r>
            <a:r>
              <a:rPr lang="en-US" dirty="0" smtClean="0"/>
              <a:t>) is hiring iOS and DevOps: </a:t>
            </a:r>
            <a:r>
              <a:rPr lang="en-US" b="1" dirty="0">
                <a:hlinkClick r:id="rId3"/>
              </a:rPr>
              <a:t>http://</a:t>
            </a:r>
            <a:r>
              <a:rPr lang="en-US" b="1" dirty="0" smtClean="0">
                <a:hlinkClick r:id="rId3"/>
              </a:rPr>
              <a:t>careers.davita.com</a:t>
            </a:r>
            <a:endParaRPr lang="en-US" b="1" dirty="0" smtClean="0"/>
          </a:p>
          <a:p>
            <a:endParaRPr lang="en-US" b="1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56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92"/>
            <a:ext cx="12192000" cy="9674087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43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6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71" y="-633534"/>
            <a:ext cx="10427798" cy="6989884"/>
          </a:xfrm>
        </p:spPr>
      </p:pic>
    </p:spTree>
    <p:extLst>
      <p:ext uri="{BB962C8B-B14F-4D97-AF65-F5344CB8AC3E}">
        <p14:creationId xmlns:p14="http://schemas.microsoft.com/office/powerpoint/2010/main" val="200503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2884"/>
            <a:ext cx="10515600" cy="4351338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015236"/>
            <a:ext cx="10058400" cy="2882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66800" y="6154222"/>
            <a:ext cx="96580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https://</a:t>
            </a:r>
            <a:r>
              <a:rPr lang="en-US" dirty="0" err="1"/>
              <a:t>www.linkedin.com</a:t>
            </a:r>
            <a:r>
              <a:rPr lang="en-US" dirty="0"/>
              <a:t>/pulse/connecting-ios-your-emr-using-healthkit-cda-part-two-eric-whitley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69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09946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HealthKit</a:t>
            </a:r>
            <a:r>
              <a:rPr lang="en-US" dirty="0" smtClean="0"/>
              <a:t> Type System Explained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Building </a:t>
            </a:r>
            <a:r>
              <a:rPr lang="en-US" dirty="0" err="1" smtClean="0"/>
              <a:t>AsthmaBuddy</a:t>
            </a:r>
            <a:r>
              <a:rPr lang="en-US" dirty="0" smtClean="0"/>
              <a:t> with </a:t>
            </a:r>
            <a:r>
              <a:rPr lang="en-US" dirty="0" err="1" smtClean="0"/>
              <a:t>HealthKit</a:t>
            </a:r>
            <a:r>
              <a:rPr lang="en-US" dirty="0" smtClean="0"/>
              <a:t>, </a:t>
            </a:r>
            <a:r>
              <a:rPr lang="en-US" dirty="0" smtClean="0"/>
              <a:t>ResearchKit and </a:t>
            </a:r>
            <a:r>
              <a:rPr lang="en-US" dirty="0" smtClean="0"/>
              <a:t>MapKit</a:t>
            </a:r>
          </a:p>
          <a:p>
            <a:pPr lvl="1"/>
            <a:r>
              <a:rPr lang="en-US" dirty="0" smtClean="0"/>
              <a:t>Sample </a:t>
            </a:r>
            <a:r>
              <a:rPr lang="en-US" dirty="0" smtClean="0"/>
              <a:t>code: </a:t>
            </a:r>
            <a:r>
              <a:rPr lang="en-US" b="1" dirty="0" smtClean="0"/>
              <a:t>https</a:t>
            </a:r>
            <a:r>
              <a:rPr lang="en-US" b="1" dirty="0"/>
              <a:t>://</a:t>
            </a:r>
            <a:r>
              <a:rPr lang="en-US" b="1" dirty="0" err="1"/>
              <a:t>github.com</a:t>
            </a:r>
            <a:r>
              <a:rPr lang="en-US" b="1" dirty="0"/>
              <a:t>/</a:t>
            </a:r>
            <a:r>
              <a:rPr lang="en-US" b="1" dirty="0" err="1"/>
              <a:t>Iiiggs</a:t>
            </a:r>
            <a:r>
              <a:rPr lang="en-US" b="1" dirty="0"/>
              <a:t>/</a:t>
            </a:r>
            <a:r>
              <a:rPr lang="en-US" b="1" dirty="0" err="1"/>
              <a:t>AsthmaBuddy</a:t>
            </a:r>
            <a:endParaRPr lang="en-US" b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HIPAA </a:t>
            </a:r>
            <a:r>
              <a:rPr lang="en-US" dirty="0" smtClean="0"/>
              <a:t>Compliance and You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4B9EF-6F76-0343-9449-ADE52C3087AA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6" t="245" r="42286" b="-245"/>
          <a:stretch/>
        </p:blipFill>
        <p:spPr>
          <a:xfrm>
            <a:off x="7148146" y="-361508"/>
            <a:ext cx="5054574" cy="767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7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I. </a:t>
            </a:r>
            <a:r>
              <a:rPr lang="en-US" dirty="0" err="1" smtClean="0"/>
              <a:t>HealthKit</a:t>
            </a:r>
            <a:r>
              <a:rPr lang="en-US" dirty="0" smtClean="0"/>
              <a:t> Types Explained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3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7836</TotalTime>
  <Words>1460</Words>
  <Application>Microsoft Macintosh PowerPoint</Application>
  <PresentationFormat>Widescreen</PresentationFormat>
  <Paragraphs>519</Paragraphs>
  <Slides>47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-apple-system</vt:lpstr>
      <vt:lpstr>Calibri</vt:lpstr>
      <vt:lpstr>Calibri Light</vt:lpstr>
      <vt:lpstr>Mangal</vt:lpstr>
      <vt:lpstr>Menlo</vt:lpstr>
      <vt:lpstr>Arial</vt:lpstr>
      <vt:lpstr>Office Theme</vt:lpstr>
      <vt:lpstr>Are You Fit for HealthKit?</vt:lpstr>
      <vt:lpstr>Igor Kantor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Roadmap</vt:lpstr>
      <vt:lpstr>I. HealthKit Types Explained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Missing In HealthKit</vt:lpstr>
      <vt:lpstr>II. Build AsthmaBuddy</vt:lpstr>
      <vt:lpstr>Roadmap</vt:lpstr>
      <vt:lpstr>Project Config and Navigation</vt:lpstr>
      <vt:lpstr>Shell App</vt:lpstr>
      <vt:lpstr>Initialize HKHealthStore</vt:lpstr>
      <vt:lpstr>Request Authorization for HealthKit</vt:lpstr>
      <vt:lpstr>Authorization Sheet</vt:lpstr>
      <vt:lpstr>Query Demographics from HealthKit</vt:lpstr>
      <vt:lpstr>Demographics Screen</vt:lpstr>
      <vt:lpstr>Share samples to HealthKit</vt:lpstr>
      <vt:lpstr>Record usage</vt:lpstr>
      <vt:lpstr>Include some metadata</vt:lpstr>
      <vt:lpstr>Inhaler Usage with Location</vt:lpstr>
      <vt:lpstr>Query Inhaler Usage from HealthKit</vt:lpstr>
      <vt:lpstr>ResearchKit Charts</vt:lpstr>
      <vt:lpstr>Map Visualization</vt:lpstr>
      <vt:lpstr>Demo</vt:lpstr>
      <vt:lpstr>III. HIPAA And You</vt:lpstr>
      <vt:lpstr>HIPPA Is…</vt:lpstr>
      <vt:lpstr>PHI</vt:lpstr>
      <vt:lpstr>Covered Entity and Business Associates</vt:lpstr>
      <vt:lpstr>Technical Safeguards</vt:lpstr>
      <vt:lpstr>HIPPA Fines</vt:lpstr>
      <vt:lpstr>Apps</vt:lpstr>
      <vt:lpstr>Thank you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Are You Fit for HealthKit</dc:title>
  <dc:creator>Microsoft Office User</dc:creator>
  <cp:lastModifiedBy>Microsoft Office User</cp:lastModifiedBy>
  <cp:revision>27</cp:revision>
  <dcterms:created xsi:type="dcterms:W3CDTF">2017-08-01T00:01:51Z</dcterms:created>
  <dcterms:modified xsi:type="dcterms:W3CDTF">2017-08-13T16:55:02Z</dcterms:modified>
</cp:coreProperties>
</file>